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67" r:id="rId4"/>
    <p:sldId id="268" r:id="rId5"/>
    <p:sldId id="276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9" r:id="rId16"/>
    <p:sldId id="274" r:id="rId1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6A3BC-09FC-4EE0-8638-5B7C071D93D3}" type="doc">
      <dgm:prSet loTypeId="urn:microsoft.com/office/officeart/2005/8/layout/hierarchy4" loCatId="hierarchy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it-IT"/>
        </a:p>
      </dgm:t>
    </dgm:pt>
    <dgm:pt modelId="{87791CE3-D313-4D18-AD7F-74913791D7FF}">
      <dgm:prSet phldrT="[Testo]" custT="1"/>
      <dgm:spPr/>
      <dgm:t>
        <a:bodyPr/>
        <a:lstStyle/>
        <a:p>
          <a:endParaRPr lang="it-IT" sz="2400" cap="all" baseline="0" dirty="0" smtClean="0"/>
        </a:p>
        <a:p>
          <a:r>
            <a:rPr lang="it-IT" sz="2400" cap="all" baseline="0" dirty="0" smtClean="0"/>
            <a:t>Provincia autonoma di Trento</a:t>
          </a:r>
        </a:p>
        <a:p>
          <a:r>
            <a:rPr lang="it-IT" sz="2400" dirty="0" smtClean="0"/>
            <a:t>Servizio scuole materne</a:t>
          </a:r>
        </a:p>
        <a:p>
          <a:endParaRPr lang="it-IT" sz="1700" dirty="0" smtClean="0"/>
        </a:p>
        <a:p>
          <a:endParaRPr lang="it-IT" sz="1700" dirty="0"/>
        </a:p>
      </dgm:t>
    </dgm:pt>
    <dgm:pt modelId="{C50C63C0-06AB-40E3-94FD-EE315FB6147F}" type="parTrans" cxnId="{3E539C9B-E33F-42A6-9E1A-75A3087C821E}">
      <dgm:prSet/>
      <dgm:spPr/>
      <dgm:t>
        <a:bodyPr/>
        <a:lstStyle/>
        <a:p>
          <a:endParaRPr lang="it-IT"/>
        </a:p>
      </dgm:t>
    </dgm:pt>
    <dgm:pt modelId="{DC3483E7-62C2-4412-8EEE-5692979EFEC0}" type="sibTrans" cxnId="{3E539C9B-E33F-42A6-9E1A-75A3087C821E}">
      <dgm:prSet/>
      <dgm:spPr/>
      <dgm:t>
        <a:bodyPr/>
        <a:lstStyle/>
        <a:p>
          <a:endParaRPr lang="it-IT"/>
        </a:p>
      </dgm:t>
    </dgm:pt>
    <dgm:pt modelId="{CAE65EDA-2D6D-43D8-8523-2EC7032FB5E3}">
      <dgm:prSet phldrT="[Testo]"/>
      <dgm:spPr/>
      <dgm:t>
        <a:bodyPr/>
        <a:lstStyle/>
        <a:p>
          <a:r>
            <a:rPr lang="it-IT" dirty="0" smtClean="0"/>
            <a:t>Scuole dell’infanzia provinciali</a:t>
          </a:r>
          <a:endParaRPr lang="it-IT" dirty="0"/>
        </a:p>
      </dgm:t>
    </dgm:pt>
    <dgm:pt modelId="{E791EEF6-6297-45E6-A4B5-64902A85A968}" type="parTrans" cxnId="{B6EAD235-C5AA-4079-BB1C-7B9ECC26F880}">
      <dgm:prSet/>
      <dgm:spPr/>
      <dgm:t>
        <a:bodyPr/>
        <a:lstStyle/>
        <a:p>
          <a:endParaRPr lang="it-IT"/>
        </a:p>
      </dgm:t>
    </dgm:pt>
    <dgm:pt modelId="{36D4A853-CE53-427E-975B-17A6308E2766}" type="sibTrans" cxnId="{B6EAD235-C5AA-4079-BB1C-7B9ECC26F880}">
      <dgm:prSet/>
      <dgm:spPr/>
      <dgm:t>
        <a:bodyPr/>
        <a:lstStyle/>
        <a:p>
          <a:endParaRPr lang="it-IT"/>
        </a:p>
      </dgm:t>
    </dgm:pt>
    <dgm:pt modelId="{C56466F1-2402-44CB-AC74-1FA1CA9430D2}">
      <dgm:prSet phldrT="[Testo]"/>
      <dgm:spPr/>
      <dgm:t>
        <a:bodyPr/>
        <a:lstStyle/>
        <a:p>
          <a:r>
            <a:rPr lang="it-IT" dirty="0" smtClean="0"/>
            <a:t>comuni</a:t>
          </a:r>
          <a:endParaRPr lang="it-IT" dirty="0"/>
        </a:p>
      </dgm:t>
    </dgm:pt>
    <dgm:pt modelId="{A0A646D6-ADEE-49E4-B275-A5800EAF6AEE}" type="parTrans" cxnId="{2D3666B7-80CB-4534-893F-49904737C420}">
      <dgm:prSet/>
      <dgm:spPr/>
      <dgm:t>
        <a:bodyPr/>
        <a:lstStyle/>
        <a:p>
          <a:endParaRPr lang="it-IT"/>
        </a:p>
      </dgm:t>
    </dgm:pt>
    <dgm:pt modelId="{B033B710-6851-4CDD-B0D8-2235AC13D484}" type="sibTrans" cxnId="{2D3666B7-80CB-4534-893F-49904737C420}">
      <dgm:prSet/>
      <dgm:spPr/>
      <dgm:t>
        <a:bodyPr/>
        <a:lstStyle/>
        <a:p>
          <a:endParaRPr lang="it-IT"/>
        </a:p>
      </dgm:t>
    </dgm:pt>
    <dgm:pt modelId="{BDDCF180-5560-47F0-9499-A7636F8BB2C0}">
      <dgm:prSet phldrT="[Testo]"/>
      <dgm:spPr/>
      <dgm:t>
        <a:bodyPr/>
        <a:lstStyle/>
        <a:p>
          <a:r>
            <a:rPr lang="it-IT" dirty="0" smtClean="0"/>
            <a:t>Scuole dell’infanzia equiparate</a:t>
          </a:r>
          <a:endParaRPr lang="it-IT" dirty="0"/>
        </a:p>
      </dgm:t>
    </dgm:pt>
    <dgm:pt modelId="{2563E9B3-39B8-4998-B429-2C55DD2A872A}" type="parTrans" cxnId="{D87E843D-72C0-4B9E-A97A-7C8D68380835}">
      <dgm:prSet/>
      <dgm:spPr/>
      <dgm:t>
        <a:bodyPr/>
        <a:lstStyle/>
        <a:p>
          <a:endParaRPr lang="it-IT"/>
        </a:p>
      </dgm:t>
    </dgm:pt>
    <dgm:pt modelId="{3A2801F7-A12A-4F76-B750-5E17D0EA7BAA}" type="sibTrans" cxnId="{D87E843D-72C0-4B9E-A97A-7C8D68380835}">
      <dgm:prSet/>
      <dgm:spPr/>
      <dgm:t>
        <a:bodyPr/>
        <a:lstStyle/>
        <a:p>
          <a:endParaRPr lang="it-IT"/>
        </a:p>
      </dgm:t>
    </dgm:pt>
    <dgm:pt modelId="{82EB8443-E165-4765-AFB1-3528C07418BE}">
      <dgm:prSet phldrT="[Testo]"/>
      <dgm:spPr/>
      <dgm:t>
        <a:bodyPr/>
        <a:lstStyle/>
        <a:p>
          <a:r>
            <a:rPr lang="it-IT" dirty="0" smtClean="0"/>
            <a:t>Associate dal 1950 nella Federazione provinciale Scuole materne</a:t>
          </a:r>
          <a:endParaRPr lang="it-IT" dirty="0"/>
        </a:p>
      </dgm:t>
    </dgm:pt>
    <dgm:pt modelId="{EFA449B8-E695-4F7F-8A0F-5D107F0EC303}" type="parTrans" cxnId="{6B0273D3-AB7D-408F-995C-A2C76C6D0093}">
      <dgm:prSet/>
      <dgm:spPr/>
      <dgm:t>
        <a:bodyPr/>
        <a:lstStyle/>
        <a:p>
          <a:endParaRPr lang="it-IT"/>
        </a:p>
      </dgm:t>
    </dgm:pt>
    <dgm:pt modelId="{08C36EF0-8DE6-4634-9A12-F630640AAA1D}" type="sibTrans" cxnId="{6B0273D3-AB7D-408F-995C-A2C76C6D0093}">
      <dgm:prSet/>
      <dgm:spPr/>
      <dgm:t>
        <a:bodyPr/>
        <a:lstStyle/>
        <a:p>
          <a:endParaRPr lang="it-IT"/>
        </a:p>
      </dgm:t>
    </dgm:pt>
    <dgm:pt modelId="{14BD8F4B-B4B7-4413-851F-7CAE7A5949D6}" type="pres">
      <dgm:prSet presAssocID="{6D66A3BC-09FC-4EE0-8638-5B7C071D93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C36B9EB-D7A6-45DC-B1E0-A40C5AFF5960}" type="pres">
      <dgm:prSet presAssocID="{87791CE3-D313-4D18-AD7F-74913791D7FF}" presName="vertOne" presStyleCnt="0"/>
      <dgm:spPr/>
    </dgm:pt>
    <dgm:pt modelId="{1FE003A7-72AD-49AC-A584-F9E6B62BB8D2}" type="pres">
      <dgm:prSet presAssocID="{87791CE3-D313-4D18-AD7F-74913791D7FF}" presName="txOne" presStyleLbl="node0" presStyleIdx="0" presStyleCnt="1" custScaleX="55460" custScaleY="63940" custLinFactNeighborX="-22254" custLinFactNeighborY="-26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12B92F9-462E-4883-B793-48C9F050504D}" type="pres">
      <dgm:prSet presAssocID="{87791CE3-D313-4D18-AD7F-74913791D7FF}" presName="parTransOne" presStyleCnt="0"/>
      <dgm:spPr/>
    </dgm:pt>
    <dgm:pt modelId="{B86BFB02-7500-4C37-99C2-C8118A220084}" type="pres">
      <dgm:prSet presAssocID="{87791CE3-D313-4D18-AD7F-74913791D7FF}" presName="horzOne" presStyleCnt="0"/>
      <dgm:spPr/>
    </dgm:pt>
    <dgm:pt modelId="{25AB39DE-70C2-4BA5-B607-E50BD219D16E}" type="pres">
      <dgm:prSet presAssocID="{CAE65EDA-2D6D-43D8-8523-2EC7032FB5E3}" presName="vertTwo" presStyleCnt="0"/>
      <dgm:spPr/>
    </dgm:pt>
    <dgm:pt modelId="{A00EB746-9737-4E0F-97C8-7F8CBB882D7A}" type="pres">
      <dgm:prSet presAssocID="{CAE65EDA-2D6D-43D8-8523-2EC7032FB5E3}" presName="txTwo" presStyleLbl="node2" presStyleIdx="0" presStyleCnt="2" custScaleX="74844" custScaleY="49757" custLinFactNeighborX="2779" custLinFactNeighborY="-6986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C91BAEB-F82F-4465-8412-E5A5EF4E5143}" type="pres">
      <dgm:prSet presAssocID="{CAE65EDA-2D6D-43D8-8523-2EC7032FB5E3}" presName="parTransTwo" presStyleCnt="0"/>
      <dgm:spPr/>
    </dgm:pt>
    <dgm:pt modelId="{332A407A-B0D8-4217-ACBA-6042000425BF}" type="pres">
      <dgm:prSet presAssocID="{CAE65EDA-2D6D-43D8-8523-2EC7032FB5E3}" presName="horzTwo" presStyleCnt="0"/>
      <dgm:spPr/>
    </dgm:pt>
    <dgm:pt modelId="{6A8DE395-6823-4BC6-83F2-1AB8E9117830}" type="pres">
      <dgm:prSet presAssocID="{C56466F1-2402-44CB-AC74-1FA1CA9430D2}" presName="vertThree" presStyleCnt="0"/>
      <dgm:spPr/>
    </dgm:pt>
    <dgm:pt modelId="{4C8F8B05-0E59-4DAB-A962-A02E91903567}" type="pres">
      <dgm:prSet presAssocID="{C56466F1-2402-44CB-AC74-1FA1CA9430D2}" presName="txThree" presStyleLbl="node3" presStyleIdx="0" presStyleCnt="2" custScaleX="55865" custScaleY="22083" custLinFactNeighborX="2935" custLinFactNeighborY="4009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2F80716-62E1-45BB-AF4E-3919E3A4FEA6}" type="pres">
      <dgm:prSet presAssocID="{C56466F1-2402-44CB-AC74-1FA1CA9430D2}" presName="horzThree" presStyleCnt="0"/>
      <dgm:spPr/>
    </dgm:pt>
    <dgm:pt modelId="{8661C03E-4F72-4F16-B44C-E8C47389FD08}" type="pres">
      <dgm:prSet presAssocID="{36D4A853-CE53-427E-975B-17A6308E2766}" presName="sibSpaceTwo" presStyleCnt="0"/>
      <dgm:spPr/>
    </dgm:pt>
    <dgm:pt modelId="{1EA95867-ABEE-40BB-AD9D-E238D62A7160}" type="pres">
      <dgm:prSet presAssocID="{BDDCF180-5560-47F0-9499-A7636F8BB2C0}" presName="vertTwo" presStyleCnt="0"/>
      <dgm:spPr/>
    </dgm:pt>
    <dgm:pt modelId="{AC53568B-C7B8-45AB-9521-F9F7F7896D2F}" type="pres">
      <dgm:prSet presAssocID="{BDDCF180-5560-47F0-9499-A7636F8BB2C0}" presName="txTwo" presStyleLbl="node2" presStyleIdx="1" presStyleCnt="2" custScaleX="92577" custScaleY="46295" custLinFactNeighborY="-5689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204E9BB-49DB-411F-932B-DB897C5E4CF6}" type="pres">
      <dgm:prSet presAssocID="{BDDCF180-5560-47F0-9499-A7636F8BB2C0}" presName="parTransTwo" presStyleCnt="0"/>
      <dgm:spPr/>
    </dgm:pt>
    <dgm:pt modelId="{757A5B8C-C23D-4175-90E7-00BCFAB6754B}" type="pres">
      <dgm:prSet presAssocID="{BDDCF180-5560-47F0-9499-A7636F8BB2C0}" presName="horzTwo" presStyleCnt="0"/>
      <dgm:spPr/>
    </dgm:pt>
    <dgm:pt modelId="{0F0DC8F1-95AA-4111-9F26-812729FC512D}" type="pres">
      <dgm:prSet presAssocID="{82EB8443-E165-4765-AFB1-3528C07418BE}" presName="vertThree" presStyleCnt="0"/>
      <dgm:spPr/>
    </dgm:pt>
    <dgm:pt modelId="{E117D01A-DCAD-4848-B40B-98AD58655CF5}" type="pres">
      <dgm:prSet presAssocID="{82EB8443-E165-4765-AFB1-3528C07418BE}" presName="txThree" presStyleLbl="node3" presStyleIdx="1" presStyleCnt="2" custScaleY="27409" custLinFactNeighborY="107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F6F2CB-F5C7-4214-8191-C63296B66593}" type="pres">
      <dgm:prSet presAssocID="{82EB8443-E165-4765-AFB1-3528C07418BE}" presName="horzThree" presStyleCnt="0"/>
      <dgm:spPr/>
    </dgm:pt>
  </dgm:ptLst>
  <dgm:cxnLst>
    <dgm:cxn modelId="{2D3666B7-80CB-4534-893F-49904737C420}" srcId="{CAE65EDA-2D6D-43D8-8523-2EC7032FB5E3}" destId="{C56466F1-2402-44CB-AC74-1FA1CA9430D2}" srcOrd="0" destOrd="0" parTransId="{A0A646D6-ADEE-49E4-B275-A5800EAF6AEE}" sibTransId="{B033B710-6851-4CDD-B0D8-2235AC13D484}"/>
    <dgm:cxn modelId="{C16C2954-CD7A-4322-8E4B-C936789211CC}" type="presOf" srcId="{6D66A3BC-09FC-4EE0-8638-5B7C071D93D3}" destId="{14BD8F4B-B4B7-4413-851F-7CAE7A5949D6}" srcOrd="0" destOrd="0" presId="urn:microsoft.com/office/officeart/2005/8/layout/hierarchy4"/>
    <dgm:cxn modelId="{D4AB4E0F-60C1-4BF6-9552-FB2BACEA3071}" type="presOf" srcId="{87791CE3-D313-4D18-AD7F-74913791D7FF}" destId="{1FE003A7-72AD-49AC-A584-F9E6B62BB8D2}" srcOrd="0" destOrd="0" presId="urn:microsoft.com/office/officeart/2005/8/layout/hierarchy4"/>
    <dgm:cxn modelId="{74DFD98A-85A2-4765-B2D0-97145146FC48}" type="presOf" srcId="{82EB8443-E165-4765-AFB1-3528C07418BE}" destId="{E117D01A-DCAD-4848-B40B-98AD58655CF5}" srcOrd="0" destOrd="0" presId="urn:microsoft.com/office/officeart/2005/8/layout/hierarchy4"/>
    <dgm:cxn modelId="{B6EAD235-C5AA-4079-BB1C-7B9ECC26F880}" srcId="{87791CE3-D313-4D18-AD7F-74913791D7FF}" destId="{CAE65EDA-2D6D-43D8-8523-2EC7032FB5E3}" srcOrd="0" destOrd="0" parTransId="{E791EEF6-6297-45E6-A4B5-64902A85A968}" sibTransId="{36D4A853-CE53-427E-975B-17A6308E2766}"/>
    <dgm:cxn modelId="{B90352BE-D6AD-4998-BEDD-DF94D9339B68}" type="presOf" srcId="{CAE65EDA-2D6D-43D8-8523-2EC7032FB5E3}" destId="{A00EB746-9737-4E0F-97C8-7F8CBB882D7A}" srcOrd="0" destOrd="0" presId="urn:microsoft.com/office/officeart/2005/8/layout/hierarchy4"/>
    <dgm:cxn modelId="{3E539C9B-E33F-42A6-9E1A-75A3087C821E}" srcId="{6D66A3BC-09FC-4EE0-8638-5B7C071D93D3}" destId="{87791CE3-D313-4D18-AD7F-74913791D7FF}" srcOrd="0" destOrd="0" parTransId="{C50C63C0-06AB-40E3-94FD-EE315FB6147F}" sibTransId="{DC3483E7-62C2-4412-8EEE-5692979EFEC0}"/>
    <dgm:cxn modelId="{5D217306-BB2C-403F-B827-9706FFDB0F7D}" type="presOf" srcId="{C56466F1-2402-44CB-AC74-1FA1CA9430D2}" destId="{4C8F8B05-0E59-4DAB-A962-A02E91903567}" srcOrd="0" destOrd="0" presId="urn:microsoft.com/office/officeart/2005/8/layout/hierarchy4"/>
    <dgm:cxn modelId="{58DE074C-8BAE-431A-A3CB-ABB60441547D}" type="presOf" srcId="{BDDCF180-5560-47F0-9499-A7636F8BB2C0}" destId="{AC53568B-C7B8-45AB-9521-F9F7F7896D2F}" srcOrd="0" destOrd="0" presId="urn:microsoft.com/office/officeart/2005/8/layout/hierarchy4"/>
    <dgm:cxn modelId="{D87E843D-72C0-4B9E-A97A-7C8D68380835}" srcId="{87791CE3-D313-4D18-AD7F-74913791D7FF}" destId="{BDDCF180-5560-47F0-9499-A7636F8BB2C0}" srcOrd="1" destOrd="0" parTransId="{2563E9B3-39B8-4998-B429-2C55DD2A872A}" sibTransId="{3A2801F7-A12A-4F76-B750-5E17D0EA7BAA}"/>
    <dgm:cxn modelId="{6B0273D3-AB7D-408F-995C-A2C76C6D0093}" srcId="{BDDCF180-5560-47F0-9499-A7636F8BB2C0}" destId="{82EB8443-E165-4765-AFB1-3528C07418BE}" srcOrd="0" destOrd="0" parTransId="{EFA449B8-E695-4F7F-8A0F-5D107F0EC303}" sibTransId="{08C36EF0-8DE6-4634-9A12-F630640AAA1D}"/>
    <dgm:cxn modelId="{2496525F-AE59-44E6-9890-1E90AF72E8CF}" type="presParOf" srcId="{14BD8F4B-B4B7-4413-851F-7CAE7A5949D6}" destId="{BC36B9EB-D7A6-45DC-B1E0-A40C5AFF5960}" srcOrd="0" destOrd="0" presId="urn:microsoft.com/office/officeart/2005/8/layout/hierarchy4"/>
    <dgm:cxn modelId="{1D11E31F-6F7B-428D-B374-EE87880663E1}" type="presParOf" srcId="{BC36B9EB-D7A6-45DC-B1E0-A40C5AFF5960}" destId="{1FE003A7-72AD-49AC-A584-F9E6B62BB8D2}" srcOrd="0" destOrd="0" presId="urn:microsoft.com/office/officeart/2005/8/layout/hierarchy4"/>
    <dgm:cxn modelId="{159FC12D-0849-4B73-9929-E7062E0982A2}" type="presParOf" srcId="{BC36B9EB-D7A6-45DC-B1E0-A40C5AFF5960}" destId="{412B92F9-462E-4883-B793-48C9F050504D}" srcOrd="1" destOrd="0" presId="urn:microsoft.com/office/officeart/2005/8/layout/hierarchy4"/>
    <dgm:cxn modelId="{E2C175CA-B95A-4E67-9042-1375D45E2676}" type="presParOf" srcId="{BC36B9EB-D7A6-45DC-B1E0-A40C5AFF5960}" destId="{B86BFB02-7500-4C37-99C2-C8118A220084}" srcOrd="2" destOrd="0" presId="urn:microsoft.com/office/officeart/2005/8/layout/hierarchy4"/>
    <dgm:cxn modelId="{D8C7FB64-6FDD-4211-9798-99C8A6B0F383}" type="presParOf" srcId="{B86BFB02-7500-4C37-99C2-C8118A220084}" destId="{25AB39DE-70C2-4BA5-B607-E50BD219D16E}" srcOrd="0" destOrd="0" presId="urn:microsoft.com/office/officeart/2005/8/layout/hierarchy4"/>
    <dgm:cxn modelId="{70B14C2A-A6F6-4294-8D57-39930BE852F9}" type="presParOf" srcId="{25AB39DE-70C2-4BA5-B607-E50BD219D16E}" destId="{A00EB746-9737-4E0F-97C8-7F8CBB882D7A}" srcOrd="0" destOrd="0" presId="urn:microsoft.com/office/officeart/2005/8/layout/hierarchy4"/>
    <dgm:cxn modelId="{6BD61998-8629-4939-AAFA-1F50159159AD}" type="presParOf" srcId="{25AB39DE-70C2-4BA5-B607-E50BD219D16E}" destId="{CC91BAEB-F82F-4465-8412-E5A5EF4E5143}" srcOrd="1" destOrd="0" presId="urn:microsoft.com/office/officeart/2005/8/layout/hierarchy4"/>
    <dgm:cxn modelId="{99C6D48D-7F8C-4236-A414-977409BFC597}" type="presParOf" srcId="{25AB39DE-70C2-4BA5-B607-E50BD219D16E}" destId="{332A407A-B0D8-4217-ACBA-6042000425BF}" srcOrd="2" destOrd="0" presId="urn:microsoft.com/office/officeart/2005/8/layout/hierarchy4"/>
    <dgm:cxn modelId="{959D2315-3215-4BC8-80E6-B9B604E5535E}" type="presParOf" srcId="{332A407A-B0D8-4217-ACBA-6042000425BF}" destId="{6A8DE395-6823-4BC6-83F2-1AB8E9117830}" srcOrd="0" destOrd="0" presId="urn:microsoft.com/office/officeart/2005/8/layout/hierarchy4"/>
    <dgm:cxn modelId="{323F04BF-81AE-4093-89E4-DF24631484E9}" type="presParOf" srcId="{6A8DE395-6823-4BC6-83F2-1AB8E9117830}" destId="{4C8F8B05-0E59-4DAB-A962-A02E91903567}" srcOrd="0" destOrd="0" presId="urn:microsoft.com/office/officeart/2005/8/layout/hierarchy4"/>
    <dgm:cxn modelId="{3E14BCC1-74D1-4597-93B1-37DF17879009}" type="presParOf" srcId="{6A8DE395-6823-4BC6-83F2-1AB8E9117830}" destId="{72F80716-62E1-45BB-AF4E-3919E3A4FEA6}" srcOrd="1" destOrd="0" presId="urn:microsoft.com/office/officeart/2005/8/layout/hierarchy4"/>
    <dgm:cxn modelId="{0283E2FF-7C44-44BA-82C6-164024456A3A}" type="presParOf" srcId="{B86BFB02-7500-4C37-99C2-C8118A220084}" destId="{8661C03E-4F72-4F16-B44C-E8C47389FD08}" srcOrd="1" destOrd="0" presId="urn:microsoft.com/office/officeart/2005/8/layout/hierarchy4"/>
    <dgm:cxn modelId="{DD3DBCA9-9C92-4067-9245-B05F1D29BA6B}" type="presParOf" srcId="{B86BFB02-7500-4C37-99C2-C8118A220084}" destId="{1EA95867-ABEE-40BB-AD9D-E238D62A7160}" srcOrd="2" destOrd="0" presId="urn:microsoft.com/office/officeart/2005/8/layout/hierarchy4"/>
    <dgm:cxn modelId="{404FE902-E226-4D00-80BB-C0589765D7EC}" type="presParOf" srcId="{1EA95867-ABEE-40BB-AD9D-E238D62A7160}" destId="{AC53568B-C7B8-45AB-9521-F9F7F7896D2F}" srcOrd="0" destOrd="0" presId="urn:microsoft.com/office/officeart/2005/8/layout/hierarchy4"/>
    <dgm:cxn modelId="{1871E158-3016-42AF-BC4D-9DA866A1C638}" type="presParOf" srcId="{1EA95867-ABEE-40BB-AD9D-E238D62A7160}" destId="{E204E9BB-49DB-411F-932B-DB897C5E4CF6}" srcOrd="1" destOrd="0" presId="urn:microsoft.com/office/officeart/2005/8/layout/hierarchy4"/>
    <dgm:cxn modelId="{300A5A2F-CCED-4AB2-BD9D-8D95AED08473}" type="presParOf" srcId="{1EA95867-ABEE-40BB-AD9D-E238D62A7160}" destId="{757A5B8C-C23D-4175-90E7-00BCFAB6754B}" srcOrd="2" destOrd="0" presId="urn:microsoft.com/office/officeart/2005/8/layout/hierarchy4"/>
    <dgm:cxn modelId="{22A80EA4-1AE7-454C-A614-89D2574E1AFB}" type="presParOf" srcId="{757A5B8C-C23D-4175-90E7-00BCFAB6754B}" destId="{0F0DC8F1-95AA-4111-9F26-812729FC512D}" srcOrd="0" destOrd="0" presId="urn:microsoft.com/office/officeart/2005/8/layout/hierarchy4"/>
    <dgm:cxn modelId="{715BA9F4-B667-4BCA-B1C2-1BAAB3C27DD8}" type="presParOf" srcId="{0F0DC8F1-95AA-4111-9F26-812729FC512D}" destId="{E117D01A-DCAD-4848-B40B-98AD58655CF5}" srcOrd="0" destOrd="0" presId="urn:microsoft.com/office/officeart/2005/8/layout/hierarchy4"/>
    <dgm:cxn modelId="{CEDF48A4-0089-4C68-9FC6-C9746CABDA40}" type="presParOf" srcId="{0F0DC8F1-95AA-4111-9F26-812729FC512D}" destId="{E9F6F2CB-F5C7-4214-8191-C63296B6659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003A7-72AD-49AC-A584-F9E6B62BB8D2}">
      <dsp:nvSpPr>
        <dsp:cNvPr id="0" name=""/>
        <dsp:cNvSpPr/>
      </dsp:nvSpPr>
      <dsp:spPr>
        <a:xfrm>
          <a:off x="7514" y="902"/>
          <a:ext cx="4668243" cy="1910691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cap="all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cap="all" baseline="0" dirty="0" smtClean="0"/>
            <a:t>Provincia autonoma di Trento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Servizio scuole materne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 dirty="0"/>
        </a:p>
      </dsp:txBody>
      <dsp:txXfrm>
        <a:off x="63476" y="56864"/>
        <a:ext cx="4556319" cy="1798767"/>
      </dsp:txXfrm>
    </dsp:sp>
    <dsp:sp modelId="{A00EB746-9737-4E0F-97C8-7F8CBB882D7A}">
      <dsp:nvSpPr>
        <dsp:cNvPr id="0" name=""/>
        <dsp:cNvSpPr/>
      </dsp:nvSpPr>
      <dsp:spPr>
        <a:xfrm>
          <a:off x="133821" y="2002549"/>
          <a:ext cx="3437960" cy="1486867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Scuole dell’infanzia provinciali</a:t>
          </a:r>
          <a:endParaRPr lang="it-IT" sz="3000" kern="1200" dirty="0"/>
        </a:p>
      </dsp:txBody>
      <dsp:txXfrm>
        <a:off x="177370" y="2046098"/>
        <a:ext cx="3350862" cy="1399769"/>
      </dsp:txXfrm>
    </dsp:sp>
    <dsp:sp modelId="{4C8F8B05-0E59-4DAB-A962-A02E91903567}">
      <dsp:nvSpPr>
        <dsp:cNvPr id="0" name=""/>
        <dsp:cNvSpPr/>
      </dsp:nvSpPr>
      <dsp:spPr>
        <a:xfrm>
          <a:off x="576887" y="4055011"/>
          <a:ext cx="2566159" cy="659896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comuni</a:t>
          </a:r>
          <a:endParaRPr lang="it-IT" sz="2100" kern="1200" dirty="0"/>
        </a:p>
      </dsp:txBody>
      <dsp:txXfrm>
        <a:off x="596215" y="4074339"/>
        <a:ext cx="2527503" cy="621240"/>
      </dsp:txXfrm>
    </dsp:sp>
    <dsp:sp modelId="{AC53568B-C7B8-45AB-9521-F9F7F7896D2F}">
      <dsp:nvSpPr>
        <dsp:cNvPr id="0" name=""/>
        <dsp:cNvSpPr/>
      </dsp:nvSpPr>
      <dsp:spPr>
        <a:xfrm>
          <a:off x="4000470" y="2041353"/>
          <a:ext cx="4252526" cy="1383413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Scuole dell’infanzia equiparate</a:t>
          </a:r>
          <a:endParaRPr lang="it-IT" sz="3000" kern="1200" dirty="0"/>
        </a:p>
      </dsp:txBody>
      <dsp:txXfrm>
        <a:off x="4040989" y="2081872"/>
        <a:ext cx="4171488" cy="1302375"/>
      </dsp:txXfrm>
    </dsp:sp>
    <dsp:sp modelId="{E117D01A-DCAD-4848-B40B-98AD58655CF5}">
      <dsp:nvSpPr>
        <dsp:cNvPr id="0" name=""/>
        <dsp:cNvSpPr/>
      </dsp:nvSpPr>
      <dsp:spPr>
        <a:xfrm>
          <a:off x="3829982" y="3895856"/>
          <a:ext cx="4593501" cy="819051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Associate dal 1950 nella Federazione provinciale Scuole materne</a:t>
          </a:r>
          <a:endParaRPr lang="it-IT" sz="2100" kern="1200" dirty="0"/>
        </a:p>
      </dsp:txBody>
      <dsp:txXfrm>
        <a:off x="3853971" y="3919845"/>
        <a:ext cx="4545523" cy="77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27222-71F0-44D9-9C9C-AC90412272E6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D0B25-DABD-41C4-9DA6-0250A815ECA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108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D43F3-08A5-5C4B-BB17-28348C798D27}" type="datetimeFigureOut">
              <a:rPr lang="it-IT" smtClean="0"/>
              <a:t>03/02/19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4AA6-88C0-654C-82B0-003182B0A8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34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B4AA6-88C0-654C-82B0-003182B0A81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39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334B00-9CC6-4FC9-9EA1-9CE0610C84E0}" type="datetimeFigureOut">
              <a:rPr lang="it-IT" smtClean="0"/>
              <a:pPr/>
              <a:t>03/02/19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82C1F6A-7987-422D-B0CD-17D5CB1DD4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L’ente gestore  </a:t>
            </a:r>
            <a:br>
              <a:rPr lang="it-IT" dirty="0" smtClean="0"/>
            </a:br>
            <a:r>
              <a:rPr lang="it-IT" dirty="0" smtClean="0"/>
              <a:t>e </a:t>
            </a:r>
            <a:br>
              <a:rPr lang="it-IT" dirty="0" smtClean="0"/>
            </a:br>
            <a:r>
              <a:rPr lang="it-IT" dirty="0" smtClean="0"/>
              <a:t>il comitato di gestione </a:t>
            </a:r>
            <a:br>
              <a:rPr lang="it-IT" dirty="0" smtClean="0"/>
            </a:br>
            <a:r>
              <a:rPr lang="it-IT" dirty="0" smtClean="0"/>
              <a:t>nelle scuole </a:t>
            </a:r>
            <a:br>
              <a:rPr lang="it-IT" dirty="0" smtClean="0"/>
            </a:br>
            <a:r>
              <a:rPr lang="it-IT" dirty="0" smtClean="0"/>
              <a:t>dell’infanzia equiparate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Ruolo, compiti e funzioni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 rot="19068486">
            <a:off x="4159776" y="1572383"/>
            <a:ext cx="4780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Federazione provinciale Scuole materne Trento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3024336"/>
          </a:xfrm>
        </p:spPr>
        <p:txBody>
          <a:bodyPr>
            <a:normAutofit/>
          </a:bodyPr>
          <a:lstStyle/>
          <a:p>
            <a:pPr marL="36000" indent="0" algn="just">
              <a:spcBef>
                <a:spcPts val="600"/>
              </a:spcBef>
            </a:pPr>
            <a:r>
              <a:rPr lang="it-IT" dirty="0" smtClean="0">
                <a:solidFill>
                  <a:srgbClr val="FF6600"/>
                </a:solidFill>
              </a:rPr>
              <a:t>Nomina</a:t>
            </a:r>
            <a:endParaRPr lang="it-IT" dirty="0">
              <a:solidFill>
                <a:srgbClr val="0070C0"/>
              </a:solidFill>
            </a:endParaRP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Eletto dal Consiglio Direttivo</a:t>
            </a:r>
          </a:p>
          <a:p>
            <a:pPr marL="36000" indent="0" algn="just">
              <a:spcBef>
                <a:spcPts val="600"/>
              </a:spcBef>
            </a:pPr>
            <a:endParaRPr lang="it-IT" dirty="0" smtClean="0">
              <a:solidFill>
                <a:srgbClr val="0070C0"/>
              </a:solidFill>
            </a:endParaRPr>
          </a:p>
          <a:p>
            <a:pPr marL="36000" indent="0" algn="just">
              <a:spcBef>
                <a:spcPts val="600"/>
              </a:spcBef>
            </a:pPr>
            <a:r>
              <a:rPr lang="it-IT" dirty="0" smtClean="0">
                <a:solidFill>
                  <a:srgbClr val="FF6600"/>
                </a:solidFill>
              </a:rPr>
              <a:t>Ruolo</a:t>
            </a:r>
            <a:endParaRPr lang="it-IT" dirty="0">
              <a:solidFill>
                <a:srgbClr val="FF6600"/>
              </a:solidFill>
            </a:endParaRP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È </a:t>
            </a:r>
            <a:r>
              <a:rPr lang="it-IT" dirty="0">
                <a:solidFill>
                  <a:srgbClr val="0070C0"/>
                </a:solidFill>
              </a:rPr>
              <a:t>il legale rappresentante  </a:t>
            </a:r>
            <a:r>
              <a:rPr lang="it-IT" dirty="0" smtClean="0">
                <a:solidFill>
                  <a:srgbClr val="0070C0"/>
                </a:solidFill>
              </a:rPr>
              <a:t>dell’Associazione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Presiede </a:t>
            </a:r>
            <a:r>
              <a:rPr lang="it-IT" dirty="0">
                <a:solidFill>
                  <a:srgbClr val="0070C0"/>
                </a:solidFill>
              </a:rPr>
              <a:t>il Consiglio Direttivo e ne attua le </a:t>
            </a:r>
            <a:r>
              <a:rPr lang="it-IT" dirty="0" smtClean="0">
                <a:solidFill>
                  <a:srgbClr val="0070C0"/>
                </a:solidFill>
              </a:rPr>
              <a:t>decisioni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Tiene </a:t>
            </a:r>
            <a:r>
              <a:rPr lang="it-IT" dirty="0">
                <a:solidFill>
                  <a:srgbClr val="0070C0"/>
                </a:solidFill>
              </a:rPr>
              <a:t>rapporti con autorità, enti pubblici e verso </a:t>
            </a:r>
            <a:r>
              <a:rPr lang="it-IT" dirty="0" smtClean="0">
                <a:solidFill>
                  <a:srgbClr val="0070C0"/>
                </a:solidFill>
              </a:rPr>
              <a:t>terzi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9933"/>
                </a:solidFill>
              </a:rPr>
              <a:t>Presidente </a:t>
            </a:r>
            <a:br>
              <a:rPr lang="it-IT" sz="4000" b="1" dirty="0" smtClean="0">
                <a:solidFill>
                  <a:srgbClr val="FF9933"/>
                </a:solidFill>
              </a:rPr>
            </a:br>
            <a:r>
              <a:rPr lang="it-IT" sz="4000" b="1" dirty="0" smtClean="0">
                <a:solidFill>
                  <a:srgbClr val="FF9933"/>
                </a:solidFill>
              </a:rPr>
              <a:t>del consiglio direttivo</a:t>
            </a:r>
            <a:endParaRPr lang="it-IT" sz="4000" b="1" dirty="0">
              <a:solidFill>
                <a:srgbClr val="FF9933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asellaDiTesto 6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69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9933"/>
                </a:solidFill>
              </a:rPr>
              <a:t>Revisori dei conti</a:t>
            </a:r>
            <a:endParaRPr lang="it-IT" sz="4000" b="1" dirty="0">
              <a:solidFill>
                <a:srgbClr val="FF9933"/>
              </a:solidFill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3024336"/>
          </a:xfrm>
        </p:spPr>
        <p:txBody>
          <a:bodyPr>
            <a:normAutofit/>
          </a:bodyPr>
          <a:lstStyle/>
          <a:p>
            <a:pPr marL="36000" indent="0" algn="just">
              <a:spcBef>
                <a:spcPts val="600"/>
              </a:spcBef>
            </a:pPr>
            <a:r>
              <a:rPr lang="it-IT" dirty="0" smtClean="0">
                <a:solidFill>
                  <a:srgbClr val="FF6600"/>
                </a:solidFill>
              </a:rPr>
              <a:t>Nomina</a:t>
            </a:r>
            <a:endParaRPr lang="it-IT" dirty="0">
              <a:solidFill>
                <a:srgbClr val="0070C0"/>
              </a:solidFill>
            </a:endParaRP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Eletti dall’ Assemblea dei Soci</a:t>
            </a:r>
          </a:p>
          <a:p>
            <a:pPr marL="36000" indent="0" algn="just">
              <a:spcBef>
                <a:spcPts val="600"/>
              </a:spcBef>
            </a:pPr>
            <a:endParaRPr lang="it-IT" dirty="0" smtClean="0">
              <a:solidFill>
                <a:srgbClr val="0070C0"/>
              </a:solidFill>
            </a:endParaRPr>
          </a:p>
          <a:p>
            <a:pPr marL="36000" indent="0" algn="just">
              <a:spcBef>
                <a:spcPts val="600"/>
              </a:spcBef>
            </a:pPr>
            <a:r>
              <a:rPr lang="it-IT" dirty="0" smtClean="0">
                <a:solidFill>
                  <a:srgbClr val="FF6600"/>
                </a:solidFill>
              </a:rPr>
              <a:t>Ruolo</a:t>
            </a:r>
            <a:endParaRPr lang="it-IT" dirty="0">
              <a:solidFill>
                <a:srgbClr val="FF6600"/>
              </a:solidFill>
            </a:endParaRP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Controllo </a:t>
            </a:r>
            <a:r>
              <a:rPr lang="it-IT" dirty="0">
                <a:solidFill>
                  <a:srgbClr val="0070C0"/>
                </a:solidFill>
              </a:rPr>
              <a:t>sulla gestione sociale dell’Associazione </a:t>
            </a:r>
            <a:endParaRPr lang="it-IT" dirty="0" smtClean="0">
              <a:solidFill>
                <a:srgbClr val="0070C0"/>
              </a:solidFill>
            </a:endParaRP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Accertamento </a:t>
            </a:r>
            <a:r>
              <a:rPr lang="it-IT" dirty="0">
                <a:solidFill>
                  <a:srgbClr val="0070C0"/>
                </a:solidFill>
              </a:rPr>
              <a:t>della esattezza delle scritture contabili e del </a:t>
            </a:r>
            <a:r>
              <a:rPr lang="it-IT" dirty="0" smtClean="0">
                <a:solidFill>
                  <a:srgbClr val="0070C0"/>
                </a:solidFill>
              </a:rPr>
              <a:t>bilancio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 Vigilanza </a:t>
            </a:r>
            <a:r>
              <a:rPr lang="it-IT" dirty="0">
                <a:solidFill>
                  <a:srgbClr val="0070C0"/>
                </a:solidFill>
              </a:rPr>
              <a:t>sull’osservanza delle leggi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asellaDiTesto 8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81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052736"/>
            <a:ext cx="8892480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it-IT" sz="5000" dirty="0" smtClean="0">
              <a:solidFill>
                <a:srgbClr val="FF6600"/>
              </a:solidFill>
            </a:endParaRPr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</a:pPr>
            <a:r>
              <a:rPr lang="it-IT" sz="6400" dirty="0">
                <a:solidFill>
                  <a:srgbClr val="0070C0"/>
                </a:solidFill>
              </a:rPr>
              <a:t>L’Ente gestore è infatti il soggetto che detiene la responsabilità educativa primaria nella scuola, in quanto è chiamato ad essere: </a:t>
            </a:r>
          </a:p>
          <a:p>
            <a:pPr marL="0" indent="-36000" eaLnBrk="0" hangingPunc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6400" dirty="0">
                <a:solidFill>
                  <a:srgbClr val="0070C0"/>
                </a:solidFill>
              </a:rPr>
              <a:t>interprete dei bisogni educativi della comunità </a:t>
            </a:r>
          </a:p>
          <a:p>
            <a:pPr marL="0" indent="-36000" eaLnBrk="0" hangingPunc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6400" dirty="0">
                <a:solidFill>
                  <a:srgbClr val="0070C0"/>
                </a:solidFill>
              </a:rPr>
              <a:t>promotore delle scelte educative necessarie a soddisfare tali </a:t>
            </a:r>
            <a:r>
              <a:rPr lang="it-IT" sz="6400" dirty="0" smtClean="0">
                <a:solidFill>
                  <a:srgbClr val="0070C0"/>
                </a:solidFill>
              </a:rPr>
              <a:t>bisogni</a:t>
            </a:r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</a:pPr>
            <a:endParaRPr lang="it-IT" sz="5000" dirty="0" smtClean="0">
              <a:solidFill>
                <a:srgbClr val="0070C0"/>
              </a:solidFill>
            </a:endParaRPr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</a:pPr>
            <a:endParaRPr lang="it-IT" sz="5000" dirty="0">
              <a:solidFill>
                <a:srgbClr val="0070C0"/>
              </a:solidFill>
            </a:endParaRPr>
          </a:p>
          <a:p>
            <a:pPr marL="0" indent="0" algn="ctr">
              <a:buFontTx/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asellaDiTesto 9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9933"/>
                </a:solidFill>
              </a:rPr>
              <a:t>Compiti dell’ente gestore</a:t>
            </a:r>
            <a:endParaRPr lang="it-IT" sz="4000" b="1" dirty="0">
              <a:solidFill>
                <a:srgbClr val="FF9933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99592" y="3645024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it-IT" dirty="0"/>
              <a:t>“</a:t>
            </a:r>
            <a:r>
              <a:rPr lang="it-IT" sz="1400" i="1" dirty="0"/>
              <a:t>Nel quadro di tale autonomia le scuole equiparate possono promuovere la ricerca (…) e assumere specifici progetti pedagogico – didattici, anche integrando gli Orientamenti (…), per adeguarli al miglior conseguimento degli obiettivi generali e delle finalità previsti dall’art. 3</a:t>
            </a:r>
            <a:r>
              <a:rPr lang="it-IT" sz="1400" i="1" dirty="0" smtClean="0"/>
              <a:t>”, </a:t>
            </a:r>
            <a:r>
              <a:rPr lang="it-IT" sz="1400" dirty="0" smtClean="0"/>
              <a:t>Legge Provinciale n.13/77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3545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552330" y="2276872"/>
            <a:ext cx="8484166" cy="74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algn="just" eaLnBrk="0" hangingPunct="0"/>
            <a:r>
              <a:rPr lang="it-IT" sz="1800" dirty="0">
                <a:solidFill>
                  <a:srgbClr val="FF6600"/>
                </a:solidFill>
                <a:latin typeface="+mn-lt"/>
              </a:rPr>
              <a:t>Gestione della mensa</a:t>
            </a:r>
          </a:p>
          <a:p>
            <a:pPr marL="0" indent="0" eaLnBrk="0" hangingPunct="0"/>
            <a:r>
              <a:rPr lang="it-IT" sz="1800" dirty="0" smtClean="0">
                <a:solidFill>
                  <a:srgbClr val="0070C0"/>
                </a:solidFill>
                <a:latin typeface="+mn-lt"/>
              </a:rPr>
              <a:t>Impostazione </a:t>
            </a:r>
            <a:r>
              <a:rPr lang="it-IT" sz="1800" dirty="0">
                <a:solidFill>
                  <a:srgbClr val="0070C0"/>
                </a:solidFill>
                <a:latin typeface="+mn-lt"/>
              </a:rPr>
              <a:t>del servizio, acquisti, registrazioni, disposizioni </a:t>
            </a:r>
            <a:r>
              <a:rPr lang="it-IT" sz="1800" dirty="0" smtClean="0">
                <a:solidFill>
                  <a:srgbClr val="0070C0"/>
                </a:solidFill>
                <a:latin typeface="+mn-lt"/>
              </a:rPr>
              <a:t>igienico - sanitarie;</a:t>
            </a:r>
            <a:endParaRPr lang="it-IT" sz="1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2784" y="3573016"/>
            <a:ext cx="8305800" cy="1025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algn="just" eaLnBrk="0" hangingPunct="0">
              <a:spcBef>
                <a:spcPts val="800"/>
              </a:spcBef>
            </a:pPr>
            <a:r>
              <a:rPr lang="it-IT" sz="1800" b="1" dirty="0">
                <a:solidFill>
                  <a:srgbClr val="FF6600"/>
                </a:solidFill>
                <a:latin typeface="+mn-lt"/>
              </a:rPr>
              <a:t>Manutenzione dell’edificio scolastico</a:t>
            </a:r>
          </a:p>
          <a:p>
            <a:pPr marL="0" indent="0" algn="just" eaLnBrk="0" hangingPunct="0">
              <a:spcBef>
                <a:spcPts val="800"/>
              </a:spcBef>
            </a:pP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Manutenzione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ordinaria ed eventualmente straordinaria </a:t>
            </a: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dell’edificio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ai fini di una completa </a:t>
            </a: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funzionalità; acquisto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degli arredi e attrezzature necessari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sellaDiTesto 7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onnettore 1 8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2898" y="548680"/>
            <a:ext cx="8183558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457200" indent="-4572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939800" indent="-45720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743200" indent="-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3200400" indent="-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657600" indent="-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4114800" indent="-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marL="36000" indent="0" algn="just">
              <a:spcBef>
                <a:spcPts val="600"/>
              </a:spcBef>
            </a:pPr>
            <a:r>
              <a:rPr lang="it-IT" sz="1800" dirty="0" smtClean="0">
                <a:solidFill>
                  <a:srgbClr val="FF6600"/>
                </a:solidFill>
                <a:latin typeface="+mn-lt"/>
              </a:rPr>
              <a:t>Amministrazione e organizzazione del personale</a:t>
            </a:r>
          </a:p>
          <a:p>
            <a:pPr marL="36000" indent="0" algn="just">
              <a:spcBef>
                <a:spcPts val="600"/>
              </a:spcBef>
            </a:pPr>
            <a:r>
              <a:rPr lang="it-IT" sz="1800" dirty="0" smtClean="0">
                <a:solidFill>
                  <a:srgbClr val="0070C0"/>
                </a:solidFill>
                <a:latin typeface="+mn-lt"/>
              </a:rPr>
              <a:t>Assunzione; applicazione del trattamento economico; applicazione delle norme di legge e contrattuali concernenti il rapporto di lavoro sul piano giuridico (diritti e doveri del personale) e organizzativo (norme regolamentari, disposizioni, provvedimenti, ordini di servizio)</a:t>
            </a:r>
            <a:endParaRPr lang="it-IT" sz="1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06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33400" y="692696"/>
            <a:ext cx="7520940" cy="74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0" hangingPunct="0"/>
            <a:r>
              <a:rPr lang="it-IT" sz="1800" dirty="0">
                <a:solidFill>
                  <a:srgbClr val="FF6600"/>
                </a:solidFill>
                <a:latin typeface="+mn-lt"/>
              </a:rPr>
              <a:t>Gestione amministrativa</a:t>
            </a:r>
          </a:p>
          <a:p>
            <a:pPr marL="0" indent="0" algn="just" eaLnBrk="0" hangingPunct="0"/>
            <a:r>
              <a:rPr lang="it-IT" sz="1800" dirty="0" smtClean="0">
                <a:solidFill>
                  <a:srgbClr val="0070C0"/>
                </a:solidFill>
                <a:latin typeface="+mn-lt"/>
              </a:rPr>
              <a:t>Approvazione </a:t>
            </a:r>
            <a:r>
              <a:rPr lang="it-IT" sz="1800" dirty="0">
                <a:solidFill>
                  <a:srgbClr val="0070C0"/>
                </a:solidFill>
                <a:latin typeface="+mn-lt"/>
              </a:rPr>
              <a:t>dei bilanci, tenuta della contabilità e gestione finanziaria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2060848"/>
            <a:ext cx="8229600" cy="130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0" hangingPunct="0">
              <a:spcBef>
                <a:spcPts val="800"/>
              </a:spcBef>
            </a:pPr>
            <a:r>
              <a:rPr lang="it-IT" sz="1800" b="1" dirty="0">
                <a:solidFill>
                  <a:srgbClr val="FF6600"/>
                </a:solidFill>
                <a:latin typeface="+mn-lt"/>
              </a:rPr>
              <a:t>Attivazione e mantenimento di una rete di relazioni</a:t>
            </a:r>
          </a:p>
          <a:p>
            <a:pPr marL="0" indent="0" algn="just" eaLnBrk="0" hangingPunct="0">
              <a:spcBef>
                <a:spcPts val="800"/>
              </a:spcBef>
            </a:pP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Con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autorità scolastiche, amministrative, sanitarie; </a:t>
            </a: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con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i genitori dei bambini </a:t>
            </a: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iscritti; con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gli enti interessati al servizio </a:t>
            </a:r>
            <a:r>
              <a:rPr lang="it-IT" sz="1800" b="1" dirty="0" smtClean="0">
                <a:solidFill>
                  <a:srgbClr val="0070C0"/>
                </a:solidFill>
                <a:latin typeface="+mn-lt"/>
              </a:rPr>
              <a:t>scolastico; con </a:t>
            </a:r>
            <a:r>
              <a:rPr lang="it-IT" sz="1800" b="1" dirty="0">
                <a:solidFill>
                  <a:srgbClr val="0070C0"/>
                </a:solidFill>
                <a:latin typeface="+mn-lt"/>
              </a:rPr>
              <a:t>l’Associazione delle scuole equiparate dell’infanzia (Federazione).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sellaDiTesto 7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onnettore 1 8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38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rgbClr val="FF6600"/>
                </a:solidFill>
              </a:rPr>
              <a:t>COMITATO DI GESTIONE</a:t>
            </a:r>
            <a:endParaRPr lang="it-IT" sz="44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501662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6600"/>
                </a:solidFill>
              </a:rPr>
              <a:t>COMPOSIZIONE</a:t>
            </a:r>
          </a:p>
          <a:p>
            <a:pPr>
              <a:buNone/>
            </a:pPr>
            <a:endParaRPr lang="it-IT" dirty="0" smtClean="0">
              <a:solidFill>
                <a:srgbClr val="FF6600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Genitori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0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Personale insegnante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Personale cuoco ed operatore d’appoggio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Rappresentanti del Comune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Rappresentante dell’Ente Gestore</a:t>
            </a:r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asellaDiTesto 5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7" name="Connettore 1 6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69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08247" y="332656"/>
            <a:ext cx="8434154" cy="4299929"/>
          </a:xfrm>
        </p:spPr>
        <p:txBody>
          <a:bodyPr>
            <a:normAutofit/>
          </a:bodyPr>
          <a:lstStyle/>
          <a:p>
            <a:pPr marL="0" indent="0"/>
            <a:r>
              <a:rPr lang="it-IT" sz="2000" dirty="0" smtClean="0">
                <a:solidFill>
                  <a:srgbClr val="FF6600"/>
                </a:solidFill>
              </a:rPr>
              <a:t>COMPITI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Concorre alla definizione del progetto pedagogico della scuola e alla definizione degli indirizzi dell’attività educativa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Vigilare </a:t>
            </a:r>
            <a:r>
              <a:rPr lang="it-IT" sz="2000" dirty="0">
                <a:solidFill>
                  <a:srgbClr val="0070C0"/>
                </a:solidFill>
              </a:rPr>
              <a:t>sul funzionamento del servizio </a:t>
            </a:r>
            <a:r>
              <a:rPr lang="it-IT" sz="2000" dirty="0" smtClean="0">
                <a:solidFill>
                  <a:srgbClr val="0070C0"/>
                </a:solidFill>
              </a:rPr>
              <a:t>mensa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</a:rPr>
              <a:t>Deliberare nelle seguenti </a:t>
            </a:r>
            <a:r>
              <a:rPr lang="it-IT" sz="2000" dirty="0" smtClean="0">
                <a:solidFill>
                  <a:srgbClr val="0070C0"/>
                </a:solidFill>
              </a:rPr>
              <a:t>materie: orari, calendari, iscrizioni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</a:rPr>
              <a:t>Fare proposte all’Ente gestore della </a:t>
            </a:r>
            <a:r>
              <a:rPr lang="it-IT" sz="2000" dirty="0" smtClean="0">
                <a:solidFill>
                  <a:srgbClr val="0070C0"/>
                </a:solidFill>
              </a:rPr>
              <a:t>scuola per :</a:t>
            </a:r>
          </a:p>
          <a:p>
            <a:pPr lvl="3">
              <a:buFont typeface="Wingdings" pitchFamily="2" charset="2"/>
              <a:buChar char="q"/>
            </a:pPr>
            <a:r>
              <a:rPr lang="it-IT" sz="1400" dirty="0" smtClean="0">
                <a:solidFill>
                  <a:srgbClr val="0070C0"/>
                </a:solidFill>
              </a:rPr>
              <a:t>arredi</a:t>
            </a:r>
            <a:r>
              <a:rPr lang="it-IT" sz="1400" dirty="0">
                <a:solidFill>
                  <a:srgbClr val="0070C0"/>
                </a:solidFill>
              </a:rPr>
              <a:t>, attrezzature e materiale didattico;</a:t>
            </a:r>
          </a:p>
          <a:p>
            <a:pPr lvl="3">
              <a:buFont typeface="Wingdings" pitchFamily="2" charset="2"/>
              <a:buChar char="q"/>
            </a:pPr>
            <a:r>
              <a:rPr lang="it-IT" sz="1400" dirty="0" smtClean="0">
                <a:solidFill>
                  <a:srgbClr val="0070C0"/>
                </a:solidFill>
              </a:rPr>
              <a:t>eventuali </a:t>
            </a:r>
            <a:r>
              <a:rPr lang="it-IT" sz="1400" dirty="0">
                <a:solidFill>
                  <a:srgbClr val="0070C0"/>
                </a:solidFill>
              </a:rPr>
              <a:t>esigenze di trasporto degli </a:t>
            </a:r>
            <a:r>
              <a:rPr lang="it-IT" sz="1400" dirty="0" smtClean="0">
                <a:solidFill>
                  <a:srgbClr val="0070C0"/>
                </a:solidFill>
              </a:rPr>
              <a:t>alunni;</a:t>
            </a:r>
          </a:p>
          <a:p>
            <a:pPr lvl="3">
              <a:buFont typeface="Wingdings" pitchFamily="2" charset="2"/>
              <a:buChar char="q"/>
            </a:pPr>
            <a:r>
              <a:rPr lang="it-IT" sz="1400" dirty="0" smtClean="0">
                <a:solidFill>
                  <a:srgbClr val="0070C0"/>
                </a:solidFill>
              </a:rPr>
              <a:t>contatti </a:t>
            </a:r>
            <a:r>
              <a:rPr lang="it-IT" sz="1400" dirty="0">
                <a:solidFill>
                  <a:srgbClr val="0070C0"/>
                </a:solidFill>
              </a:rPr>
              <a:t>e scambi di informazioni </a:t>
            </a:r>
            <a:r>
              <a:rPr lang="it-IT" sz="1400" dirty="0" smtClean="0">
                <a:solidFill>
                  <a:srgbClr val="0070C0"/>
                </a:solidFill>
              </a:rPr>
              <a:t>ed </a:t>
            </a:r>
            <a:r>
              <a:rPr lang="it-IT" sz="1400" dirty="0">
                <a:solidFill>
                  <a:srgbClr val="0070C0"/>
                </a:solidFill>
              </a:rPr>
              <a:t>eventuali iniziative di collaborazione con altre scuole </a:t>
            </a:r>
          </a:p>
          <a:p>
            <a:pPr lvl="3">
              <a:buFont typeface="Wingdings" pitchFamily="2" charset="2"/>
              <a:buChar char="q"/>
            </a:pPr>
            <a:r>
              <a:rPr lang="it-IT" sz="1400" b="0" dirty="0" smtClean="0">
                <a:solidFill>
                  <a:srgbClr val="0070C0"/>
                </a:solidFill>
              </a:rPr>
              <a:t>iniziative </a:t>
            </a:r>
            <a:r>
              <a:rPr lang="it-IT" sz="1400" b="0" dirty="0">
                <a:solidFill>
                  <a:srgbClr val="0070C0"/>
                </a:solidFill>
              </a:rPr>
              <a:t>di collaborazione con le </a:t>
            </a:r>
            <a:r>
              <a:rPr lang="it-IT" sz="1400" b="0" dirty="0" smtClean="0">
                <a:solidFill>
                  <a:srgbClr val="0070C0"/>
                </a:solidFill>
              </a:rPr>
              <a:t>famiglie;</a:t>
            </a:r>
          </a:p>
          <a:p>
            <a:pPr lvl="3">
              <a:buFont typeface="Wingdings" pitchFamily="2" charset="2"/>
              <a:buChar char="q"/>
            </a:pPr>
            <a:r>
              <a:rPr lang="it-IT" sz="1400" b="0" dirty="0" smtClean="0">
                <a:solidFill>
                  <a:srgbClr val="0070C0"/>
                </a:solidFill>
              </a:rPr>
              <a:t>partecipazione </a:t>
            </a:r>
            <a:r>
              <a:rPr lang="it-IT" sz="1400" b="0" dirty="0">
                <a:solidFill>
                  <a:srgbClr val="0070C0"/>
                </a:solidFill>
              </a:rPr>
              <a:t>ad iniziative della </a:t>
            </a:r>
            <a:r>
              <a:rPr lang="it-IT" sz="1400" b="0" dirty="0" smtClean="0">
                <a:solidFill>
                  <a:srgbClr val="0070C0"/>
                </a:solidFill>
              </a:rPr>
              <a:t>comunità;</a:t>
            </a:r>
          </a:p>
          <a:p>
            <a:pPr lvl="3">
              <a:buFont typeface="Wingdings" pitchFamily="2" charset="2"/>
              <a:buChar char="q"/>
            </a:pPr>
            <a:r>
              <a:rPr lang="it-IT" sz="1400" b="0" dirty="0" smtClean="0">
                <a:solidFill>
                  <a:srgbClr val="0070C0"/>
                </a:solidFill>
              </a:rPr>
              <a:t>uscite </a:t>
            </a:r>
            <a:r>
              <a:rPr lang="it-IT" sz="1400" b="0" dirty="0">
                <a:solidFill>
                  <a:srgbClr val="0070C0"/>
                </a:solidFill>
              </a:rPr>
              <a:t>e attività </a:t>
            </a:r>
            <a:r>
              <a:rPr lang="it-IT" sz="1400" b="0" dirty="0" smtClean="0">
                <a:solidFill>
                  <a:srgbClr val="0070C0"/>
                </a:solidFill>
              </a:rPr>
              <a:t>particolari;</a:t>
            </a:r>
          </a:p>
          <a:p>
            <a:pPr marL="466344" lvl="3" indent="0">
              <a:buNone/>
            </a:pPr>
            <a:endParaRPr lang="it-IT" sz="1200" dirty="0">
              <a:solidFill>
                <a:srgbClr val="0070C0"/>
              </a:solidFill>
            </a:endParaRPr>
          </a:p>
          <a:p>
            <a:pPr lvl="3"/>
            <a:endParaRPr lang="it-IT" sz="2000" dirty="0"/>
          </a:p>
          <a:p>
            <a:pPr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2487" b="5483"/>
          <a:stretch>
            <a:fillRect/>
          </a:stretch>
        </p:blipFill>
        <p:spPr bwMode="auto">
          <a:xfrm>
            <a:off x="2928894" y="4149080"/>
            <a:ext cx="6215106" cy="193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uppo 7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asellaDiTesto 9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6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>
                <a:solidFill>
                  <a:srgbClr val="FF6600"/>
                </a:solidFill>
              </a:rPr>
              <a:t>       Legge provinciale n.13/77</a:t>
            </a:r>
            <a:endParaRPr lang="it-IT" dirty="0">
              <a:solidFill>
                <a:srgbClr val="FF6600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605678367"/>
              </p:ext>
            </p:extLst>
          </p:nvPr>
        </p:nvGraphicFramePr>
        <p:xfrm>
          <a:off x="395536" y="1328968"/>
          <a:ext cx="842965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reccia bidirezionale verticale 6"/>
          <p:cNvSpPr/>
          <p:nvPr/>
        </p:nvSpPr>
        <p:spPr>
          <a:xfrm>
            <a:off x="2071670" y="4714884"/>
            <a:ext cx="285752" cy="500066"/>
          </a:xfrm>
          <a:prstGeom prst="upDownArrow">
            <a:avLst/>
          </a:prstGeom>
          <a:solidFill>
            <a:srgbClr val="BC00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bidirezionale verticale 7"/>
          <p:cNvSpPr/>
          <p:nvPr/>
        </p:nvSpPr>
        <p:spPr>
          <a:xfrm>
            <a:off x="6286512" y="4643446"/>
            <a:ext cx="285752" cy="500066"/>
          </a:xfrm>
          <a:prstGeom prst="upDownArrow">
            <a:avLst/>
          </a:prstGeom>
          <a:solidFill>
            <a:srgbClr val="BC00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29483"/>
            <a:ext cx="2714644" cy="132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uppo 8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 rotWithShape="1">
            <a:blip r:embed="rId8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7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trentino21circo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9219365" cy="6500834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0" y="0"/>
            <a:ext cx="9144000" cy="785794"/>
            <a:chOff x="4000470" y="1856294"/>
            <a:chExt cx="4252526" cy="1257648"/>
          </a:xfrm>
        </p:grpSpPr>
        <p:sp>
          <p:nvSpPr>
            <p:cNvPr id="6" name="Rettangolo arrotondato 5"/>
            <p:cNvSpPr/>
            <p:nvPr/>
          </p:nvSpPr>
          <p:spPr>
            <a:xfrm>
              <a:off x="4000470" y="1856294"/>
              <a:ext cx="4252526" cy="12576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tangolo 6"/>
            <p:cNvSpPr/>
            <p:nvPr/>
          </p:nvSpPr>
          <p:spPr>
            <a:xfrm>
              <a:off x="4037305" y="1893129"/>
              <a:ext cx="4178856" cy="1183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kern="1200" dirty="0" smtClean="0"/>
                <a:t>Circoli di coordinamento delle scuole equiparate</a:t>
              </a:r>
              <a:endParaRPr lang="it-IT" sz="2800" kern="1200" dirty="0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4139952" y="764704"/>
            <a:ext cx="6357982" cy="4304157"/>
            <a:chOff x="-1000164" y="1785926"/>
            <a:chExt cx="6357982" cy="4304157"/>
          </a:xfrm>
          <a:scene3d>
            <a:camera prst="perspectiveLeft"/>
            <a:lightRig rig="threePt" dir="t"/>
          </a:scene3d>
        </p:grpSpPr>
        <p:sp>
          <p:nvSpPr>
            <p:cNvPr id="10" name="Figura a mano libera 9"/>
            <p:cNvSpPr/>
            <p:nvPr/>
          </p:nvSpPr>
          <p:spPr>
            <a:xfrm>
              <a:off x="-1000164" y="1785926"/>
              <a:ext cx="6357982" cy="4304157"/>
            </a:xfrm>
            <a:custGeom>
              <a:avLst/>
              <a:gdLst>
                <a:gd name="connsiteX0" fmla="*/ 1378479 w 1906513"/>
                <a:gd name="connsiteY0" fmla="*/ 103031 h 1160909"/>
                <a:gd name="connsiteX1" fmla="*/ 1417116 w 1906513"/>
                <a:gd name="connsiteY1" fmla="*/ 90152 h 1160909"/>
                <a:gd name="connsiteX2" fmla="*/ 1481510 w 1906513"/>
                <a:gd name="connsiteY2" fmla="*/ 77273 h 1160909"/>
                <a:gd name="connsiteX3" fmla="*/ 1533026 w 1906513"/>
                <a:gd name="connsiteY3" fmla="*/ 64394 h 1160909"/>
                <a:gd name="connsiteX4" fmla="*/ 1636057 w 1906513"/>
                <a:gd name="connsiteY4" fmla="*/ 77273 h 1160909"/>
                <a:gd name="connsiteX5" fmla="*/ 1687572 w 1906513"/>
                <a:gd name="connsiteY5" fmla="*/ 154546 h 1160909"/>
                <a:gd name="connsiteX6" fmla="*/ 1700451 w 1906513"/>
                <a:gd name="connsiteY6" fmla="*/ 218941 h 1160909"/>
                <a:gd name="connsiteX7" fmla="*/ 1713330 w 1906513"/>
                <a:gd name="connsiteY7" fmla="*/ 257577 h 1160909"/>
                <a:gd name="connsiteX8" fmla="*/ 1751967 w 1906513"/>
                <a:gd name="connsiteY8" fmla="*/ 270456 h 1160909"/>
                <a:gd name="connsiteX9" fmla="*/ 1790603 w 1906513"/>
                <a:gd name="connsiteY9" fmla="*/ 437881 h 1160909"/>
                <a:gd name="connsiteX10" fmla="*/ 1829240 w 1906513"/>
                <a:gd name="connsiteY10" fmla="*/ 515155 h 1160909"/>
                <a:gd name="connsiteX11" fmla="*/ 1854998 w 1906513"/>
                <a:gd name="connsiteY11" fmla="*/ 605307 h 1160909"/>
                <a:gd name="connsiteX12" fmla="*/ 1880755 w 1906513"/>
                <a:gd name="connsiteY12" fmla="*/ 643943 h 1160909"/>
                <a:gd name="connsiteX13" fmla="*/ 1906513 w 1906513"/>
                <a:gd name="connsiteY13" fmla="*/ 721217 h 1160909"/>
                <a:gd name="connsiteX14" fmla="*/ 1867876 w 1906513"/>
                <a:gd name="connsiteY14" fmla="*/ 759853 h 1160909"/>
                <a:gd name="connsiteX15" fmla="*/ 1829240 w 1906513"/>
                <a:gd name="connsiteY15" fmla="*/ 772732 h 1160909"/>
                <a:gd name="connsiteX16" fmla="*/ 1790603 w 1906513"/>
                <a:gd name="connsiteY16" fmla="*/ 798490 h 1160909"/>
                <a:gd name="connsiteX17" fmla="*/ 1764845 w 1906513"/>
                <a:gd name="connsiteY17" fmla="*/ 875763 h 1160909"/>
                <a:gd name="connsiteX18" fmla="*/ 1751967 w 1906513"/>
                <a:gd name="connsiteY18" fmla="*/ 914400 h 1160909"/>
                <a:gd name="connsiteX19" fmla="*/ 1726209 w 1906513"/>
                <a:gd name="connsiteY19" fmla="*/ 953036 h 1160909"/>
                <a:gd name="connsiteX20" fmla="*/ 1661814 w 1906513"/>
                <a:gd name="connsiteY20" fmla="*/ 1068946 h 1160909"/>
                <a:gd name="connsiteX21" fmla="*/ 1584541 w 1906513"/>
                <a:gd name="connsiteY21" fmla="*/ 1107583 h 1160909"/>
                <a:gd name="connsiteX22" fmla="*/ 1507268 w 1906513"/>
                <a:gd name="connsiteY22" fmla="*/ 1146219 h 1160909"/>
                <a:gd name="connsiteX23" fmla="*/ 1429995 w 1906513"/>
                <a:gd name="connsiteY23" fmla="*/ 1120462 h 1160909"/>
                <a:gd name="connsiteX24" fmla="*/ 1352721 w 1906513"/>
                <a:gd name="connsiteY24" fmla="*/ 1081825 h 1160909"/>
                <a:gd name="connsiteX25" fmla="*/ 1314085 w 1906513"/>
                <a:gd name="connsiteY25" fmla="*/ 1056067 h 1160909"/>
                <a:gd name="connsiteX26" fmla="*/ 1198175 w 1906513"/>
                <a:gd name="connsiteY26" fmla="*/ 1030310 h 1160909"/>
                <a:gd name="connsiteX27" fmla="*/ 1069386 w 1906513"/>
                <a:gd name="connsiteY27" fmla="*/ 1043188 h 1160909"/>
                <a:gd name="connsiteX28" fmla="*/ 1030750 w 1906513"/>
                <a:gd name="connsiteY28" fmla="*/ 1056067 h 1160909"/>
                <a:gd name="connsiteX29" fmla="*/ 992113 w 1906513"/>
                <a:gd name="connsiteY29" fmla="*/ 1094704 h 1160909"/>
                <a:gd name="connsiteX30" fmla="*/ 940598 w 1906513"/>
                <a:gd name="connsiteY30" fmla="*/ 1107583 h 1160909"/>
                <a:gd name="connsiteX31" fmla="*/ 863324 w 1906513"/>
                <a:gd name="connsiteY31" fmla="*/ 1133341 h 1160909"/>
                <a:gd name="connsiteX32" fmla="*/ 798930 w 1906513"/>
                <a:gd name="connsiteY32" fmla="*/ 1120462 h 1160909"/>
                <a:gd name="connsiteX33" fmla="*/ 786051 w 1906513"/>
                <a:gd name="connsiteY33" fmla="*/ 1081825 h 1160909"/>
                <a:gd name="connsiteX34" fmla="*/ 683020 w 1906513"/>
                <a:gd name="connsiteY34" fmla="*/ 1068946 h 1160909"/>
                <a:gd name="connsiteX35" fmla="*/ 644383 w 1906513"/>
                <a:gd name="connsiteY35" fmla="*/ 1043188 h 1160909"/>
                <a:gd name="connsiteX36" fmla="*/ 605747 w 1906513"/>
                <a:gd name="connsiteY36" fmla="*/ 1030310 h 1160909"/>
                <a:gd name="connsiteX37" fmla="*/ 567110 w 1906513"/>
                <a:gd name="connsiteY37" fmla="*/ 991673 h 1160909"/>
                <a:gd name="connsiteX38" fmla="*/ 528474 w 1906513"/>
                <a:gd name="connsiteY38" fmla="*/ 978794 h 1160909"/>
                <a:gd name="connsiteX39" fmla="*/ 386806 w 1906513"/>
                <a:gd name="connsiteY39" fmla="*/ 914400 h 1160909"/>
                <a:gd name="connsiteX40" fmla="*/ 348169 w 1906513"/>
                <a:gd name="connsiteY40" fmla="*/ 901521 h 1160909"/>
                <a:gd name="connsiteX41" fmla="*/ 116350 w 1906513"/>
                <a:gd name="connsiteY41" fmla="*/ 888642 h 1160909"/>
                <a:gd name="connsiteX42" fmla="*/ 77713 w 1906513"/>
                <a:gd name="connsiteY42" fmla="*/ 798490 h 1160909"/>
                <a:gd name="connsiteX43" fmla="*/ 51955 w 1906513"/>
                <a:gd name="connsiteY43" fmla="*/ 759853 h 1160909"/>
                <a:gd name="connsiteX44" fmla="*/ 13319 w 1906513"/>
                <a:gd name="connsiteY44" fmla="*/ 618186 h 1160909"/>
                <a:gd name="connsiteX45" fmla="*/ 440 w 1906513"/>
                <a:gd name="connsiteY45" fmla="*/ 540912 h 1160909"/>
                <a:gd name="connsiteX46" fmla="*/ 13319 w 1906513"/>
                <a:gd name="connsiteY46" fmla="*/ 386366 h 1160909"/>
                <a:gd name="connsiteX47" fmla="*/ 51955 w 1906513"/>
                <a:gd name="connsiteY47" fmla="*/ 347729 h 1160909"/>
                <a:gd name="connsiteX48" fmla="*/ 64834 w 1906513"/>
                <a:gd name="connsiteY48" fmla="*/ 309093 h 1160909"/>
                <a:gd name="connsiteX49" fmla="*/ 219381 w 1906513"/>
                <a:gd name="connsiteY49" fmla="*/ 231819 h 1160909"/>
                <a:gd name="connsiteX50" fmla="*/ 296654 w 1906513"/>
                <a:gd name="connsiteY50" fmla="*/ 206062 h 1160909"/>
                <a:gd name="connsiteX51" fmla="*/ 335291 w 1906513"/>
                <a:gd name="connsiteY51" fmla="*/ 180304 h 1160909"/>
                <a:gd name="connsiteX52" fmla="*/ 373927 w 1906513"/>
                <a:gd name="connsiteY52" fmla="*/ 141667 h 1160909"/>
                <a:gd name="connsiteX53" fmla="*/ 412564 w 1906513"/>
                <a:gd name="connsiteY53" fmla="*/ 128788 h 1160909"/>
                <a:gd name="connsiteX54" fmla="*/ 438321 w 1906513"/>
                <a:gd name="connsiteY54" fmla="*/ 90152 h 1160909"/>
                <a:gd name="connsiteX55" fmla="*/ 644383 w 1906513"/>
                <a:gd name="connsiteY55" fmla="*/ 90152 h 1160909"/>
                <a:gd name="connsiteX56" fmla="*/ 721657 w 1906513"/>
                <a:gd name="connsiteY56" fmla="*/ 128788 h 1160909"/>
                <a:gd name="connsiteX57" fmla="*/ 811809 w 1906513"/>
                <a:gd name="connsiteY57" fmla="*/ 154546 h 1160909"/>
                <a:gd name="connsiteX58" fmla="*/ 953476 w 1906513"/>
                <a:gd name="connsiteY58" fmla="*/ 141667 h 1160909"/>
                <a:gd name="connsiteX59" fmla="*/ 1030750 w 1906513"/>
                <a:gd name="connsiteY59" fmla="*/ 115910 h 1160909"/>
                <a:gd name="connsiteX60" fmla="*/ 1108023 w 1906513"/>
                <a:gd name="connsiteY60" fmla="*/ 64394 h 1160909"/>
                <a:gd name="connsiteX61" fmla="*/ 1146660 w 1906513"/>
                <a:gd name="connsiteY61" fmla="*/ 51515 h 1160909"/>
                <a:gd name="connsiteX62" fmla="*/ 1223933 w 1906513"/>
                <a:gd name="connsiteY62" fmla="*/ 0 h 1160909"/>
                <a:gd name="connsiteX63" fmla="*/ 1352721 w 1906513"/>
                <a:gd name="connsiteY63" fmla="*/ 38636 h 1160909"/>
                <a:gd name="connsiteX64" fmla="*/ 1365600 w 1906513"/>
                <a:gd name="connsiteY64" fmla="*/ 77273 h 1160909"/>
                <a:gd name="connsiteX65" fmla="*/ 1378479 w 1906513"/>
                <a:gd name="connsiteY65" fmla="*/ 103031 h 116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906513" h="1160909">
                  <a:moveTo>
                    <a:pt x="1378479" y="103031"/>
                  </a:moveTo>
                  <a:cubicBezTo>
                    <a:pt x="1387065" y="105177"/>
                    <a:pt x="1403946" y="93445"/>
                    <a:pt x="1417116" y="90152"/>
                  </a:cubicBezTo>
                  <a:cubicBezTo>
                    <a:pt x="1438352" y="84843"/>
                    <a:pt x="1460142" y="82022"/>
                    <a:pt x="1481510" y="77273"/>
                  </a:cubicBezTo>
                  <a:cubicBezTo>
                    <a:pt x="1498789" y="73433"/>
                    <a:pt x="1515854" y="68687"/>
                    <a:pt x="1533026" y="64394"/>
                  </a:cubicBezTo>
                  <a:cubicBezTo>
                    <a:pt x="1567370" y="68687"/>
                    <a:pt x="1606161" y="59834"/>
                    <a:pt x="1636057" y="77273"/>
                  </a:cubicBezTo>
                  <a:cubicBezTo>
                    <a:pt x="1662797" y="92871"/>
                    <a:pt x="1687572" y="154546"/>
                    <a:pt x="1687572" y="154546"/>
                  </a:cubicBezTo>
                  <a:cubicBezTo>
                    <a:pt x="1691865" y="176011"/>
                    <a:pt x="1695142" y="197705"/>
                    <a:pt x="1700451" y="218941"/>
                  </a:cubicBezTo>
                  <a:cubicBezTo>
                    <a:pt x="1703744" y="232111"/>
                    <a:pt x="1703731" y="247978"/>
                    <a:pt x="1713330" y="257577"/>
                  </a:cubicBezTo>
                  <a:cubicBezTo>
                    <a:pt x="1722930" y="267176"/>
                    <a:pt x="1739088" y="266163"/>
                    <a:pt x="1751967" y="270456"/>
                  </a:cubicBezTo>
                  <a:cubicBezTo>
                    <a:pt x="1805276" y="350423"/>
                    <a:pt x="1766090" y="278551"/>
                    <a:pt x="1790603" y="437881"/>
                  </a:cubicBezTo>
                  <a:cubicBezTo>
                    <a:pt x="1795935" y="472540"/>
                    <a:pt x="1810137" y="486501"/>
                    <a:pt x="1829240" y="515155"/>
                  </a:cubicBezTo>
                  <a:cubicBezTo>
                    <a:pt x="1833366" y="531661"/>
                    <a:pt x="1845760" y="586831"/>
                    <a:pt x="1854998" y="605307"/>
                  </a:cubicBezTo>
                  <a:cubicBezTo>
                    <a:pt x="1861920" y="619151"/>
                    <a:pt x="1874469" y="629799"/>
                    <a:pt x="1880755" y="643943"/>
                  </a:cubicBezTo>
                  <a:cubicBezTo>
                    <a:pt x="1891782" y="668754"/>
                    <a:pt x="1906513" y="721217"/>
                    <a:pt x="1906513" y="721217"/>
                  </a:cubicBezTo>
                  <a:cubicBezTo>
                    <a:pt x="1893634" y="734096"/>
                    <a:pt x="1883031" y="749750"/>
                    <a:pt x="1867876" y="759853"/>
                  </a:cubicBezTo>
                  <a:cubicBezTo>
                    <a:pt x="1856581" y="767383"/>
                    <a:pt x="1841382" y="766661"/>
                    <a:pt x="1829240" y="772732"/>
                  </a:cubicBezTo>
                  <a:cubicBezTo>
                    <a:pt x="1815396" y="779654"/>
                    <a:pt x="1803482" y="789904"/>
                    <a:pt x="1790603" y="798490"/>
                  </a:cubicBezTo>
                  <a:lnTo>
                    <a:pt x="1764845" y="875763"/>
                  </a:lnTo>
                  <a:cubicBezTo>
                    <a:pt x="1760552" y="888642"/>
                    <a:pt x="1759497" y="903105"/>
                    <a:pt x="1751967" y="914400"/>
                  </a:cubicBezTo>
                  <a:lnTo>
                    <a:pt x="1726209" y="953036"/>
                  </a:lnTo>
                  <a:cubicBezTo>
                    <a:pt x="1714869" y="987056"/>
                    <a:pt x="1695028" y="1057874"/>
                    <a:pt x="1661814" y="1068946"/>
                  </a:cubicBezTo>
                  <a:cubicBezTo>
                    <a:pt x="1564702" y="1101317"/>
                    <a:pt x="1684404" y="1057651"/>
                    <a:pt x="1584541" y="1107583"/>
                  </a:cubicBezTo>
                  <a:cubicBezTo>
                    <a:pt x="1477891" y="1160909"/>
                    <a:pt x="1618006" y="1072396"/>
                    <a:pt x="1507268" y="1146219"/>
                  </a:cubicBezTo>
                  <a:cubicBezTo>
                    <a:pt x="1481510" y="1137633"/>
                    <a:pt x="1454806" y="1131489"/>
                    <a:pt x="1429995" y="1120462"/>
                  </a:cubicBezTo>
                  <a:cubicBezTo>
                    <a:pt x="1280191" y="1053883"/>
                    <a:pt x="1493636" y="1128797"/>
                    <a:pt x="1352721" y="1081825"/>
                  </a:cubicBezTo>
                  <a:cubicBezTo>
                    <a:pt x="1339842" y="1073239"/>
                    <a:pt x="1327929" y="1062989"/>
                    <a:pt x="1314085" y="1056067"/>
                  </a:cubicBezTo>
                  <a:cubicBezTo>
                    <a:pt x="1282380" y="1040214"/>
                    <a:pt x="1227855" y="1035256"/>
                    <a:pt x="1198175" y="1030310"/>
                  </a:cubicBezTo>
                  <a:cubicBezTo>
                    <a:pt x="1155245" y="1034603"/>
                    <a:pt x="1112028" y="1036628"/>
                    <a:pt x="1069386" y="1043188"/>
                  </a:cubicBezTo>
                  <a:cubicBezTo>
                    <a:pt x="1055969" y="1045252"/>
                    <a:pt x="1042045" y="1048537"/>
                    <a:pt x="1030750" y="1056067"/>
                  </a:cubicBezTo>
                  <a:cubicBezTo>
                    <a:pt x="1015595" y="1066170"/>
                    <a:pt x="1007927" y="1085667"/>
                    <a:pt x="992113" y="1094704"/>
                  </a:cubicBezTo>
                  <a:cubicBezTo>
                    <a:pt x="976745" y="1103486"/>
                    <a:pt x="957552" y="1102497"/>
                    <a:pt x="940598" y="1107583"/>
                  </a:cubicBezTo>
                  <a:cubicBezTo>
                    <a:pt x="914592" y="1115385"/>
                    <a:pt x="863324" y="1133341"/>
                    <a:pt x="863324" y="1133341"/>
                  </a:cubicBezTo>
                  <a:cubicBezTo>
                    <a:pt x="841859" y="1129048"/>
                    <a:pt x="817143" y="1132604"/>
                    <a:pt x="798930" y="1120462"/>
                  </a:cubicBezTo>
                  <a:cubicBezTo>
                    <a:pt x="787634" y="1112932"/>
                    <a:pt x="798457" y="1087339"/>
                    <a:pt x="786051" y="1081825"/>
                  </a:cubicBezTo>
                  <a:cubicBezTo>
                    <a:pt x="754423" y="1067768"/>
                    <a:pt x="717364" y="1073239"/>
                    <a:pt x="683020" y="1068946"/>
                  </a:cubicBezTo>
                  <a:cubicBezTo>
                    <a:pt x="670141" y="1060360"/>
                    <a:pt x="658228" y="1050110"/>
                    <a:pt x="644383" y="1043188"/>
                  </a:cubicBezTo>
                  <a:cubicBezTo>
                    <a:pt x="632241" y="1037117"/>
                    <a:pt x="617042" y="1037840"/>
                    <a:pt x="605747" y="1030310"/>
                  </a:cubicBezTo>
                  <a:cubicBezTo>
                    <a:pt x="590592" y="1020207"/>
                    <a:pt x="582265" y="1001776"/>
                    <a:pt x="567110" y="991673"/>
                  </a:cubicBezTo>
                  <a:cubicBezTo>
                    <a:pt x="555815" y="984143"/>
                    <a:pt x="540341" y="985387"/>
                    <a:pt x="528474" y="978794"/>
                  </a:cubicBezTo>
                  <a:cubicBezTo>
                    <a:pt x="376339" y="894275"/>
                    <a:pt x="521611" y="948102"/>
                    <a:pt x="386806" y="914400"/>
                  </a:cubicBezTo>
                  <a:cubicBezTo>
                    <a:pt x="373636" y="911107"/>
                    <a:pt x="361684" y="902808"/>
                    <a:pt x="348169" y="901521"/>
                  </a:cubicBezTo>
                  <a:cubicBezTo>
                    <a:pt x="271125" y="894183"/>
                    <a:pt x="193623" y="892935"/>
                    <a:pt x="116350" y="888642"/>
                  </a:cubicBezTo>
                  <a:cubicBezTo>
                    <a:pt x="51683" y="791641"/>
                    <a:pt x="127613" y="914921"/>
                    <a:pt x="77713" y="798490"/>
                  </a:cubicBezTo>
                  <a:cubicBezTo>
                    <a:pt x="71616" y="784263"/>
                    <a:pt x="58241" y="773998"/>
                    <a:pt x="51955" y="759853"/>
                  </a:cubicBezTo>
                  <a:cubicBezTo>
                    <a:pt x="30292" y="711111"/>
                    <a:pt x="22641" y="669459"/>
                    <a:pt x="13319" y="618186"/>
                  </a:cubicBezTo>
                  <a:cubicBezTo>
                    <a:pt x="8648" y="592494"/>
                    <a:pt x="4733" y="566670"/>
                    <a:pt x="440" y="540912"/>
                  </a:cubicBezTo>
                  <a:cubicBezTo>
                    <a:pt x="4733" y="489397"/>
                    <a:pt x="0" y="436314"/>
                    <a:pt x="13319" y="386366"/>
                  </a:cubicBezTo>
                  <a:cubicBezTo>
                    <a:pt x="18012" y="368768"/>
                    <a:pt x="41852" y="362884"/>
                    <a:pt x="51955" y="347729"/>
                  </a:cubicBezTo>
                  <a:cubicBezTo>
                    <a:pt x="59485" y="336434"/>
                    <a:pt x="55235" y="318692"/>
                    <a:pt x="64834" y="309093"/>
                  </a:cubicBezTo>
                  <a:cubicBezTo>
                    <a:pt x="114767" y="259160"/>
                    <a:pt x="156532" y="252768"/>
                    <a:pt x="219381" y="231819"/>
                  </a:cubicBezTo>
                  <a:cubicBezTo>
                    <a:pt x="219385" y="231818"/>
                    <a:pt x="296651" y="206064"/>
                    <a:pt x="296654" y="206062"/>
                  </a:cubicBezTo>
                  <a:cubicBezTo>
                    <a:pt x="309533" y="197476"/>
                    <a:pt x="323400" y="190213"/>
                    <a:pt x="335291" y="180304"/>
                  </a:cubicBezTo>
                  <a:cubicBezTo>
                    <a:pt x="349283" y="168644"/>
                    <a:pt x="358773" y="151770"/>
                    <a:pt x="373927" y="141667"/>
                  </a:cubicBezTo>
                  <a:cubicBezTo>
                    <a:pt x="385223" y="134137"/>
                    <a:pt x="399685" y="133081"/>
                    <a:pt x="412564" y="128788"/>
                  </a:cubicBezTo>
                  <a:cubicBezTo>
                    <a:pt x="421150" y="115909"/>
                    <a:pt x="425442" y="98738"/>
                    <a:pt x="438321" y="90152"/>
                  </a:cubicBezTo>
                  <a:cubicBezTo>
                    <a:pt x="483506" y="60029"/>
                    <a:pt x="637149" y="89549"/>
                    <a:pt x="644383" y="90152"/>
                  </a:cubicBezTo>
                  <a:cubicBezTo>
                    <a:pt x="741495" y="122523"/>
                    <a:pt x="621795" y="78858"/>
                    <a:pt x="721657" y="128788"/>
                  </a:cubicBezTo>
                  <a:cubicBezTo>
                    <a:pt x="740135" y="138027"/>
                    <a:pt x="795301" y="150419"/>
                    <a:pt x="811809" y="154546"/>
                  </a:cubicBezTo>
                  <a:cubicBezTo>
                    <a:pt x="859031" y="150253"/>
                    <a:pt x="906780" y="149907"/>
                    <a:pt x="953476" y="141667"/>
                  </a:cubicBezTo>
                  <a:cubicBezTo>
                    <a:pt x="980214" y="136949"/>
                    <a:pt x="1030750" y="115910"/>
                    <a:pt x="1030750" y="115910"/>
                  </a:cubicBezTo>
                  <a:cubicBezTo>
                    <a:pt x="1056508" y="98738"/>
                    <a:pt x="1078655" y="74183"/>
                    <a:pt x="1108023" y="64394"/>
                  </a:cubicBezTo>
                  <a:cubicBezTo>
                    <a:pt x="1120902" y="60101"/>
                    <a:pt x="1134793" y="58108"/>
                    <a:pt x="1146660" y="51515"/>
                  </a:cubicBezTo>
                  <a:cubicBezTo>
                    <a:pt x="1173721" y="36481"/>
                    <a:pt x="1223933" y="0"/>
                    <a:pt x="1223933" y="0"/>
                  </a:cubicBezTo>
                  <a:cubicBezTo>
                    <a:pt x="1263384" y="5636"/>
                    <a:pt x="1322492" y="850"/>
                    <a:pt x="1352721" y="38636"/>
                  </a:cubicBezTo>
                  <a:cubicBezTo>
                    <a:pt x="1361202" y="49237"/>
                    <a:pt x="1360558" y="64668"/>
                    <a:pt x="1365600" y="77273"/>
                  </a:cubicBezTo>
                  <a:cubicBezTo>
                    <a:pt x="1369165" y="86186"/>
                    <a:pt x="1369893" y="100885"/>
                    <a:pt x="1378479" y="10303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accent5">
                  <a:lumMod val="50000"/>
                </a:schemeClr>
              </a:solidFill>
            </a:ln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143108" y="2357430"/>
              <a:ext cx="2286001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    Scuola </a:t>
              </a:r>
              <a:r>
                <a:rPr lang="it-IT" dirty="0">
                  <a:solidFill>
                    <a:prstClr val="white"/>
                  </a:solidFill>
                </a:rPr>
                <a:t>dell’infanzia </a:t>
              </a:r>
            </a:p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di </a:t>
              </a:r>
              <a:r>
                <a:rPr lang="it-IT" dirty="0" smtClean="0">
                  <a:solidFill>
                    <a:prstClr val="white"/>
                  </a:solidFill>
                </a:rPr>
                <a:t>Sopramonte</a:t>
              </a:r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2928925" y="4363058"/>
              <a:ext cx="200026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Scuola </a:t>
              </a:r>
              <a:endParaRPr lang="it-IT" dirty="0" smtClean="0">
                <a:solidFill>
                  <a:prstClr val="white"/>
                </a:solidFill>
              </a:endParaRPr>
            </a:p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dell’infanzia </a:t>
              </a:r>
              <a:endParaRPr lang="it-IT" dirty="0">
                <a:solidFill>
                  <a:prstClr val="white"/>
                </a:solidFill>
              </a:endParaRPr>
            </a:p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di </a:t>
              </a:r>
              <a:r>
                <a:rPr lang="it-IT" dirty="0" smtClean="0">
                  <a:solidFill>
                    <a:prstClr val="white"/>
                  </a:solidFill>
                </a:rPr>
                <a:t>Cristo Re</a:t>
              </a:r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214281" y="2857496"/>
              <a:ext cx="178595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it-IT" dirty="0" smtClean="0">
                <a:solidFill>
                  <a:prstClr val="white"/>
                </a:solidFill>
              </a:endParaRPr>
            </a:p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Scuola</a:t>
              </a:r>
            </a:p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 </a:t>
              </a:r>
              <a:r>
                <a:rPr lang="it-IT" dirty="0">
                  <a:solidFill>
                    <a:prstClr val="white"/>
                  </a:solidFill>
                </a:rPr>
                <a:t>dell’infanzia </a:t>
              </a:r>
            </a:p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di </a:t>
              </a:r>
              <a:r>
                <a:rPr lang="it-IT" dirty="0" smtClean="0">
                  <a:solidFill>
                    <a:prstClr val="white"/>
                  </a:solidFill>
                </a:rPr>
                <a:t>Martignano</a:t>
              </a:r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786050" y="3362926"/>
              <a:ext cx="185738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Scuola </a:t>
              </a:r>
              <a:endParaRPr lang="it-IT" dirty="0" smtClean="0">
                <a:solidFill>
                  <a:prstClr val="white"/>
                </a:solidFill>
              </a:endParaRPr>
            </a:p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dell’infanzia </a:t>
              </a:r>
              <a:endParaRPr lang="it-IT" dirty="0">
                <a:solidFill>
                  <a:prstClr val="white"/>
                </a:solidFill>
              </a:endParaRPr>
            </a:p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di </a:t>
              </a:r>
              <a:r>
                <a:rPr lang="it-IT" dirty="0" smtClean="0">
                  <a:solidFill>
                    <a:prstClr val="white"/>
                  </a:solidFill>
                </a:rPr>
                <a:t>Ghiaie</a:t>
              </a:r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-857256" y="4000504"/>
              <a:ext cx="178591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Scuola dell’infanzia </a:t>
              </a:r>
            </a:p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di </a:t>
              </a:r>
              <a:r>
                <a:rPr lang="it-IT" dirty="0" smtClean="0">
                  <a:solidFill>
                    <a:prstClr val="white"/>
                  </a:solidFill>
                </a:rPr>
                <a:t>Vigo Meano</a:t>
              </a:r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857223" y="4214818"/>
              <a:ext cx="185738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Scuola</a:t>
              </a:r>
            </a:p>
            <a:p>
              <a:pPr lvl="0" algn="ctr"/>
              <a:r>
                <a:rPr lang="it-IT" dirty="0" smtClean="0">
                  <a:solidFill>
                    <a:prstClr val="white"/>
                  </a:solidFill>
                </a:rPr>
                <a:t> </a:t>
              </a:r>
              <a:r>
                <a:rPr lang="it-IT" dirty="0">
                  <a:solidFill>
                    <a:prstClr val="white"/>
                  </a:solidFill>
                </a:rPr>
                <a:t>dell’infanzia </a:t>
              </a:r>
            </a:p>
            <a:p>
              <a:pPr lvl="0" algn="ctr"/>
              <a:r>
                <a:rPr lang="it-IT" dirty="0">
                  <a:solidFill>
                    <a:prstClr val="white"/>
                  </a:solidFill>
                </a:rPr>
                <a:t>di </a:t>
              </a:r>
              <a:r>
                <a:rPr lang="it-IT" dirty="0" smtClean="0">
                  <a:solidFill>
                    <a:prstClr val="white"/>
                  </a:solidFill>
                </a:rPr>
                <a:t>Villamontagna</a:t>
              </a:r>
              <a:endParaRPr lang="it-IT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3131840" y="6381328"/>
            <a:ext cx="6300953" cy="504056"/>
            <a:chOff x="3131840" y="6309320"/>
            <a:chExt cx="6300953" cy="504056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CasellaDiTesto 20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Connettore 1 21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asellaDiTesto 23"/>
          <p:cNvSpPr txBox="1"/>
          <p:nvPr/>
        </p:nvSpPr>
        <p:spPr>
          <a:xfrm>
            <a:off x="5292080" y="1124744"/>
            <a:ext cx="2074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Scuola dell’infanzia</a:t>
            </a:r>
          </a:p>
          <a:p>
            <a:pPr algn="ctr"/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Gardolo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7069842" y="2060848"/>
            <a:ext cx="207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>
                <a:solidFill>
                  <a:schemeClr val="bg1">
                    <a:lumMod val="95000"/>
                  </a:schemeClr>
                </a:solidFill>
              </a:rPr>
              <a:t>Circolo di Trento 1</a:t>
            </a:r>
            <a:endParaRPr lang="it-IT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12422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500034" y="1071546"/>
            <a:ext cx="1939006" cy="1714512"/>
            <a:chOff x="285744" y="0"/>
            <a:chExt cx="1939006" cy="710504"/>
          </a:xfrm>
        </p:grpSpPr>
        <p:sp>
          <p:nvSpPr>
            <p:cNvPr id="15" name="Rettangolo arrotondato 14"/>
            <p:cNvSpPr/>
            <p:nvPr/>
          </p:nvSpPr>
          <p:spPr>
            <a:xfrm>
              <a:off x="285744" y="0"/>
              <a:ext cx="1939006" cy="71050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306554" y="20810"/>
              <a:ext cx="1897386" cy="668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600" dirty="0" smtClean="0"/>
                <a:t>G</a:t>
              </a:r>
              <a:r>
                <a:rPr lang="it-IT" sz="3600" kern="1200" dirty="0" smtClean="0"/>
                <a:t>enitori</a:t>
              </a:r>
              <a:endParaRPr lang="it-IT" sz="3600" kern="1200" dirty="0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2643174" y="142852"/>
            <a:ext cx="4214842" cy="1500198"/>
            <a:chOff x="3143119" y="0"/>
            <a:chExt cx="1807472" cy="472452"/>
          </a:xfrm>
        </p:grpSpPr>
        <p:sp>
          <p:nvSpPr>
            <p:cNvPr id="18" name="Rettangolo arrotondato 17"/>
            <p:cNvSpPr/>
            <p:nvPr/>
          </p:nvSpPr>
          <p:spPr>
            <a:xfrm>
              <a:off x="3143119" y="0"/>
              <a:ext cx="1807472" cy="4724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tangolo 18"/>
            <p:cNvSpPr/>
            <p:nvPr/>
          </p:nvSpPr>
          <p:spPr>
            <a:xfrm>
              <a:off x="3156957" y="13838"/>
              <a:ext cx="1779796" cy="444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4000" kern="1200" cap="all" dirty="0" err="1" smtClean="0"/>
                <a:t>COMUNITà</a:t>
              </a:r>
              <a:endParaRPr lang="it-IT" sz="4000" kern="1200" cap="all" dirty="0"/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3123842" y="1714488"/>
            <a:ext cx="3091232" cy="1428760"/>
            <a:chOff x="2631672" y="471980"/>
            <a:chExt cx="3091232" cy="565393"/>
          </a:xfrm>
        </p:grpSpPr>
        <p:sp>
          <p:nvSpPr>
            <p:cNvPr id="21" name="Rettangolo arrotondato 20"/>
            <p:cNvSpPr/>
            <p:nvPr/>
          </p:nvSpPr>
          <p:spPr>
            <a:xfrm>
              <a:off x="2631672" y="471980"/>
              <a:ext cx="3091232" cy="565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tangolo 21"/>
            <p:cNvSpPr/>
            <p:nvPr/>
          </p:nvSpPr>
          <p:spPr>
            <a:xfrm>
              <a:off x="2648232" y="488540"/>
              <a:ext cx="3058112" cy="5322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kern="1200" dirty="0" smtClean="0"/>
                <a:t>Assemblea dei soci</a:t>
              </a:r>
              <a:endParaRPr lang="it-IT" sz="2800" kern="12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6429388" y="3214686"/>
            <a:ext cx="1643074" cy="1571636"/>
            <a:chOff x="3774505" y="1363850"/>
            <a:chExt cx="1011072" cy="603645"/>
          </a:xfrm>
        </p:grpSpPr>
        <p:sp>
          <p:nvSpPr>
            <p:cNvPr id="24" name="Rettangolo arrotondato 23"/>
            <p:cNvSpPr/>
            <p:nvPr/>
          </p:nvSpPr>
          <p:spPr>
            <a:xfrm>
              <a:off x="3774505" y="1363850"/>
              <a:ext cx="1011072" cy="60364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tangolo 24"/>
            <p:cNvSpPr/>
            <p:nvPr/>
          </p:nvSpPr>
          <p:spPr>
            <a:xfrm>
              <a:off x="3792185" y="1381530"/>
              <a:ext cx="975712" cy="568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400" kern="1200" dirty="0" smtClean="0"/>
                <a:t>Personale</a:t>
              </a:r>
              <a:endParaRPr lang="it-IT" sz="2400" kern="1200" dirty="0"/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571472" y="3286124"/>
            <a:ext cx="1785950" cy="1500198"/>
            <a:chOff x="1809279" y="1336848"/>
            <a:chExt cx="1063944" cy="613096"/>
          </a:xfrm>
        </p:grpSpPr>
        <p:sp>
          <p:nvSpPr>
            <p:cNvPr id="27" name="Rettangolo arrotondato 26"/>
            <p:cNvSpPr/>
            <p:nvPr/>
          </p:nvSpPr>
          <p:spPr>
            <a:xfrm>
              <a:off x="1809279" y="1336848"/>
              <a:ext cx="1063944" cy="6130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ttangolo 27"/>
            <p:cNvSpPr/>
            <p:nvPr/>
          </p:nvSpPr>
          <p:spPr>
            <a:xfrm>
              <a:off x="1827236" y="1354805"/>
              <a:ext cx="1028030" cy="5771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400" dirty="0" smtClean="0"/>
                <a:t>C</a:t>
              </a:r>
              <a:r>
                <a:rPr lang="it-IT" sz="2400" kern="1200" dirty="0" smtClean="0"/>
                <a:t>omitato di gestione</a:t>
              </a:r>
              <a:endParaRPr lang="it-IT" sz="2400" kern="1200" dirty="0"/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3786182" y="3571876"/>
            <a:ext cx="1785950" cy="1214446"/>
            <a:chOff x="2268930" y="1363850"/>
            <a:chExt cx="1037822" cy="544974"/>
          </a:xfrm>
        </p:grpSpPr>
        <p:sp>
          <p:nvSpPr>
            <p:cNvPr id="30" name="Rettangolo arrotondato 29"/>
            <p:cNvSpPr/>
            <p:nvPr/>
          </p:nvSpPr>
          <p:spPr>
            <a:xfrm>
              <a:off x="2268930" y="1363850"/>
              <a:ext cx="1037822" cy="54497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ttangolo 30"/>
            <p:cNvSpPr/>
            <p:nvPr/>
          </p:nvSpPr>
          <p:spPr>
            <a:xfrm>
              <a:off x="2268930" y="1379812"/>
              <a:ext cx="1005898" cy="513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kern="1200" dirty="0" smtClean="0"/>
                <a:t>Ente Gestore</a:t>
              </a:r>
              <a:endParaRPr lang="it-IT" sz="2800" kern="1200" dirty="0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2928928" y="5150045"/>
            <a:ext cx="3571900" cy="1015259"/>
            <a:chOff x="3449551" y="2018516"/>
            <a:chExt cx="497244" cy="337242"/>
          </a:xfrm>
        </p:grpSpPr>
        <p:sp>
          <p:nvSpPr>
            <p:cNvPr id="33" name="Rettangolo arrotondato 32"/>
            <p:cNvSpPr/>
            <p:nvPr/>
          </p:nvSpPr>
          <p:spPr>
            <a:xfrm>
              <a:off x="3449551" y="2018516"/>
              <a:ext cx="497244" cy="33724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ttangolo 33"/>
            <p:cNvSpPr/>
            <p:nvPr/>
          </p:nvSpPr>
          <p:spPr>
            <a:xfrm>
              <a:off x="3469305" y="2057674"/>
              <a:ext cx="477490" cy="254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kern="1200" dirty="0" smtClean="0"/>
                <a:t>SCUOLA DELL’INFANZIA</a:t>
              </a:r>
              <a:endParaRPr lang="it-IT" sz="2800" kern="1200" dirty="0"/>
            </a:p>
          </p:txBody>
        </p:sp>
      </p:grpSp>
      <p:sp>
        <p:nvSpPr>
          <p:cNvPr id="35" name="Freccia in giù 34"/>
          <p:cNvSpPr/>
          <p:nvPr/>
        </p:nvSpPr>
        <p:spPr>
          <a:xfrm>
            <a:off x="1214414" y="2857496"/>
            <a:ext cx="357190" cy="428628"/>
          </a:xfrm>
          <a:prstGeom prst="down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in giù 35"/>
          <p:cNvSpPr/>
          <p:nvPr/>
        </p:nvSpPr>
        <p:spPr>
          <a:xfrm>
            <a:off x="4500562" y="4786322"/>
            <a:ext cx="357190" cy="428628"/>
          </a:xfrm>
          <a:prstGeom prst="down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in giù 36"/>
          <p:cNvSpPr/>
          <p:nvPr/>
        </p:nvSpPr>
        <p:spPr>
          <a:xfrm rot="17814117">
            <a:off x="2379317" y="4756809"/>
            <a:ext cx="357190" cy="428628"/>
          </a:xfrm>
          <a:prstGeom prst="down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in giù 37"/>
          <p:cNvSpPr/>
          <p:nvPr/>
        </p:nvSpPr>
        <p:spPr>
          <a:xfrm>
            <a:off x="4429124" y="3143248"/>
            <a:ext cx="357190" cy="428628"/>
          </a:xfrm>
          <a:prstGeom prst="down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in giù 38"/>
          <p:cNvSpPr/>
          <p:nvPr/>
        </p:nvSpPr>
        <p:spPr>
          <a:xfrm rot="3147524">
            <a:off x="6715140" y="4857760"/>
            <a:ext cx="357190" cy="428628"/>
          </a:xfrm>
          <a:prstGeom prst="down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0" name="Gruppo 39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41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CasellaDiTesto 41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43" name="Connettore 1 42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76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27584" y="1196752"/>
            <a:ext cx="1905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tika" pitchFamily="18" charset="0"/>
                <a:cs typeface="Kartika" pitchFamily="18" charset="0"/>
              </a:rPr>
              <a:t>Gestire una scuola è </a:t>
            </a:r>
          </a:p>
          <a:p>
            <a:pPr>
              <a:defRPr/>
            </a:pPr>
            <a:r>
              <a:rPr lang="it-IT" sz="2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tika" pitchFamily="18" charset="0"/>
                <a:cs typeface="Kartika" pitchFamily="18" charset="0"/>
              </a:rPr>
              <a:t>Creare </a:t>
            </a:r>
            <a:r>
              <a:rPr lang="it-IT" sz="2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tika" pitchFamily="18" charset="0"/>
                <a:cs typeface="Kartika" pitchFamily="18" charset="0"/>
              </a:rPr>
              <a:t>valore con le risorse umane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038600" y="838200"/>
            <a:ext cx="4194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latin typeface="Kartika" pitchFamily="18" charset="0"/>
              </a:rPr>
              <a:t>Facilitare </a:t>
            </a:r>
            <a:r>
              <a:rPr lang="it-IT" sz="2400" dirty="0" smtClean="0">
                <a:latin typeface="Kartika" pitchFamily="18" charset="0"/>
              </a:rPr>
              <a:t>l’ individuazione </a:t>
            </a:r>
            <a:r>
              <a:rPr lang="it-IT" sz="2400" dirty="0">
                <a:latin typeface="Kartika" pitchFamily="18" charset="0"/>
              </a:rPr>
              <a:t>comune e condivisa delle criticità e dei problemi sui quali lavorare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038600" y="2667000"/>
            <a:ext cx="4205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Kartika" pitchFamily="18" charset="0"/>
              </a:rPr>
              <a:t>Promuovere cambiamenti non per </a:t>
            </a:r>
            <a:r>
              <a:rPr lang="it-IT" sz="2400" dirty="0" smtClean="0">
                <a:latin typeface="Kartika" pitchFamily="18" charset="0"/>
              </a:rPr>
              <a:t>decreto/imposizione </a:t>
            </a:r>
            <a:r>
              <a:rPr lang="it-IT" sz="2400" dirty="0">
                <a:latin typeface="Kartika" pitchFamily="18" charset="0"/>
              </a:rPr>
              <a:t>ma attraverso processi di partecipazione con le </a:t>
            </a:r>
            <a:r>
              <a:rPr lang="it-IT" sz="2400" dirty="0" smtClean="0">
                <a:latin typeface="Kartika" pitchFamily="18" charset="0"/>
              </a:rPr>
              <a:t>persone</a:t>
            </a:r>
          </a:p>
          <a:p>
            <a:endParaRPr lang="it-IT" sz="2400" dirty="0">
              <a:latin typeface="Kartika" pitchFamily="18" charset="0"/>
            </a:endParaRPr>
          </a:p>
          <a:p>
            <a:endParaRPr lang="it-IT" sz="2400" dirty="0" smtClean="0">
              <a:latin typeface="Kartika" pitchFamily="18" charset="0"/>
            </a:endParaRPr>
          </a:p>
          <a:p>
            <a:endParaRPr lang="it-IT" sz="2400" dirty="0">
              <a:latin typeface="Kartika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038600" y="5013176"/>
            <a:ext cx="3521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Kartika" pitchFamily="18" charset="0"/>
              </a:rPr>
              <a:t>Mobilitare disponibilità a investire su azioni migliorative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93875" y="609600"/>
            <a:ext cx="541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dirty="0">
                <a:latin typeface="Kartika" pitchFamily="18" charset="0"/>
              </a:rPr>
              <a:t>La vostra scuola </a:t>
            </a:r>
            <a:r>
              <a:rPr lang="it-IT" sz="2000" dirty="0" smtClean="0">
                <a:latin typeface="Kartika" pitchFamily="18" charset="0"/>
              </a:rPr>
              <a:t> </a:t>
            </a:r>
            <a:r>
              <a:rPr lang="it-IT" sz="2000" dirty="0">
                <a:latin typeface="Kartika" pitchFamily="18" charset="0"/>
              </a:rPr>
              <a:t>è un luogo di produzione di </a:t>
            </a:r>
            <a:r>
              <a:rPr lang="it-IT" sz="2000" dirty="0" smtClean="0">
                <a:latin typeface="Kartika" pitchFamily="18" charset="0"/>
              </a:rPr>
              <a:t>senso, </a:t>
            </a:r>
            <a:r>
              <a:rPr lang="it-IT" sz="2000" dirty="0">
                <a:latin typeface="Kartika" pitchFamily="18" charset="0"/>
              </a:rPr>
              <a:t>di condivisione di </a:t>
            </a:r>
            <a:r>
              <a:rPr lang="it-IT" sz="2000" dirty="0" smtClean="0">
                <a:latin typeface="Kartika" pitchFamily="18" charset="0"/>
              </a:rPr>
              <a:t>intenti</a:t>
            </a:r>
            <a:endParaRPr lang="it-IT" sz="2000" dirty="0">
              <a:latin typeface="Kartika" pitchFamily="18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9552" y="1772816"/>
            <a:ext cx="2667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latin typeface="Kartika" pitchFamily="18" charset="0"/>
              </a:rPr>
              <a:t>Occorre per questo mobilitare la propria intelligenza, occorre </a:t>
            </a:r>
            <a:r>
              <a:rPr lang="it-IT" sz="2000" dirty="0" smtClean="0">
                <a:latin typeface="Kartika" pitchFamily="18" charset="0"/>
              </a:rPr>
              <a:t>mettersi in gioco</a:t>
            </a:r>
          </a:p>
          <a:p>
            <a:r>
              <a:rPr lang="it-IT" sz="2000" dirty="0" smtClean="0">
                <a:latin typeface="Kartika" pitchFamily="18" charset="0"/>
              </a:rPr>
              <a:t>non </a:t>
            </a:r>
            <a:r>
              <a:rPr lang="it-IT" sz="2000" dirty="0">
                <a:latin typeface="Kartika" pitchFamily="18" charset="0"/>
              </a:rPr>
              <a:t>da soli, condividendo con altri </a:t>
            </a:r>
            <a:r>
              <a:rPr lang="it-IT" sz="2000" dirty="0" smtClean="0">
                <a:latin typeface="Kartika" pitchFamily="18" charset="0"/>
              </a:rPr>
              <a:t>“rischi , oneri e onori”</a:t>
            </a:r>
            <a:endParaRPr lang="it-IT" sz="2000" dirty="0">
              <a:latin typeface="Kartika" pitchFamily="18" charset="0"/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5220072" y="1844824"/>
            <a:ext cx="3276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 smtClean="0">
                <a:latin typeface="Kartika" pitchFamily="18" charset="0"/>
              </a:rPr>
              <a:t>E’necessario </a:t>
            </a:r>
            <a:r>
              <a:rPr lang="it-IT" sz="2000" dirty="0">
                <a:latin typeface="Kartika" pitchFamily="18" charset="0"/>
              </a:rPr>
              <a:t>agire la funzione direttiva come </a:t>
            </a:r>
            <a:r>
              <a:rPr lang="it-IT" sz="2000" i="1" dirty="0">
                <a:latin typeface="Kartika" pitchFamily="18" charset="0"/>
              </a:rPr>
              <a:t>innovatori sociali</a:t>
            </a:r>
            <a:r>
              <a:rPr lang="it-IT" sz="2000" dirty="0">
                <a:latin typeface="Kartika" pitchFamily="18" charset="0"/>
              </a:rPr>
              <a:t>, capaci di “vedere”, di convincere, di dare l’esempio, di </a:t>
            </a:r>
            <a:r>
              <a:rPr lang="it-IT" sz="2000" dirty="0" smtClean="0">
                <a:latin typeface="Kartika" pitchFamily="18" charset="0"/>
              </a:rPr>
              <a:t>negoziare e costruire insieme</a:t>
            </a:r>
            <a:endParaRPr lang="it-IT" sz="2000" dirty="0">
              <a:latin typeface="Kartika" pitchFamily="18" charset="0"/>
            </a:endParaRP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043608" y="4581128"/>
            <a:ext cx="7488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Kartika" pitchFamily="18" charset="0"/>
              </a:rPr>
              <a:t>Capacità di coltivare e far crescere in sé e negli altri</a:t>
            </a:r>
          </a:p>
        </p:txBody>
      </p:sp>
      <p:sp>
        <p:nvSpPr>
          <p:cNvPr id="9222" name="AutoShape 9"/>
          <p:cNvSpPr>
            <a:spLocks noChangeArrowheads="1"/>
          </p:cNvSpPr>
          <p:nvPr/>
        </p:nvSpPr>
        <p:spPr bwMode="auto">
          <a:xfrm>
            <a:off x="3275856" y="3501008"/>
            <a:ext cx="18288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1331640" y="5589240"/>
            <a:ext cx="111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latin typeface="Kartika" pitchFamily="18" charset="0"/>
              </a:rPr>
              <a:t>attivazione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3131840" y="6021288"/>
            <a:ext cx="232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latin typeface="Kartika" pitchFamily="18" charset="0"/>
              </a:rPr>
              <a:t>capacità di mediazione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6804248" y="5157192"/>
            <a:ext cx="190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2400" dirty="0">
                <a:latin typeface="Kartika" pitchFamily="18" charset="0"/>
              </a:rPr>
              <a:t>gestione costruttiva della conflittualità</a:t>
            </a:r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>
            <a:off x="1763688" y="5157192"/>
            <a:ext cx="8826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4283968" y="515719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5868144" y="5301208"/>
            <a:ext cx="7572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b="1" dirty="0" smtClean="0">
                <a:solidFill>
                  <a:srgbClr val="FF9933"/>
                </a:solidFill>
              </a:rPr>
              <a:t>Assemblea dei soci</a:t>
            </a:r>
            <a:endParaRPr lang="it-IT" sz="4000" b="1" dirty="0">
              <a:solidFill>
                <a:srgbClr val="FF993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412775"/>
            <a:ext cx="7920880" cy="230425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it-IT" sz="2000" dirty="0" smtClean="0">
                <a:solidFill>
                  <a:srgbClr val="FF6600"/>
                </a:solidFill>
              </a:rPr>
              <a:t>Composizione:</a:t>
            </a:r>
          </a:p>
          <a:p>
            <a:pPr marL="36000" indent="0" algn="ctr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Soci ordinari (genitori dei bambini e persone </a:t>
            </a:r>
            <a:r>
              <a:rPr lang="it-IT" sz="2000" dirty="0" smtClean="0">
                <a:solidFill>
                  <a:srgbClr val="0070C0"/>
                </a:solidFill>
              </a:rPr>
              <a:t>delle </a:t>
            </a:r>
            <a:r>
              <a:rPr lang="it-IT" sz="2000" dirty="0" smtClean="0">
                <a:solidFill>
                  <a:srgbClr val="0070C0"/>
                </a:solidFill>
              </a:rPr>
              <a:t>comunità di </a:t>
            </a:r>
            <a:r>
              <a:rPr lang="it-IT" sz="2000" dirty="0" smtClean="0">
                <a:solidFill>
                  <a:srgbClr val="0070C0"/>
                </a:solidFill>
              </a:rPr>
              <a:t>Gardolo, Canova, Ghiaie, Lamar e Spini</a:t>
            </a:r>
            <a:r>
              <a:rPr lang="it-IT" sz="2000" dirty="0" smtClean="0">
                <a:solidFill>
                  <a:srgbClr val="0070C0"/>
                </a:solidFill>
              </a:rPr>
              <a:t>, </a:t>
            </a:r>
            <a:r>
              <a:rPr lang="it-IT" sz="2000" dirty="0" smtClean="0">
                <a:solidFill>
                  <a:srgbClr val="0070C0"/>
                </a:solidFill>
              </a:rPr>
              <a:t>componenti del Consiglio direttivo uscente e Revisori dei conti);</a:t>
            </a:r>
          </a:p>
          <a:p>
            <a:pPr marL="36000" indent="0" algn="ctr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Soci benefattori (parroco pro – tempore e un rappresentante dell’Amministrazione comunale);</a:t>
            </a:r>
          </a:p>
          <a:p>
            <a:pPr marL="36000" indent="0" algn="ctr">
              <a:spcBef>
                <a:spcPts val="600"/>
              </a:spcBef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23528" y="3717031"/>
            <a:ext cx="8496944" cy="16561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 smtClean="0">
                <a:solidFill>
                  <a:srgbClr val="FF6600"/>
                </a:solidFill>
              </a:rPr>
              <a:t>Funzioni: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Approvazione del bilancio e del programma generale dell’Associazione;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Nomina dei membri elettivi del Consiglio Direttivo e dei Revisori dei Conti.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asellaDiTesto 5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60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75360" y="432088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 smtClean="0">
                <a:solidFill>
                  <a:srgbClr val="FF9933"/>
                </a:solidFill>
              </a:rPr>
              <a:t>Consiglio direttivo</a:t>
            </a:r>
            <a:endParaRPr lang="it-IT" sz="4000" b="1" dirty="0">
              <a:solidFill>
                <a:srgbClr val="FF9933"/>
              </a:solidFill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39552" y="1124744"/>
            <a:ext cx="7920880" cy="230425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it-IT" sz="2000" dirty="0" smtClean="0">
                <a:solidFill>
                  <a:srgbClr val="FF6600"/>
                </a:solidFill>
              </a:rPr>
              <a:t>Composizione:</a:t>
            </a:r>
          </a:p>
          <a:p>
            <a:pPr marL="36000" indent="0" algn="ctr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smtClean="0">
                <a:solidFill>
                  <a:srgbClr val="0070C0"/>
                </a:solidFill>
              </a:rPr>
              <a:t>9 </a:t>
            </a:r>
            <a:r>
              <a:rPr lang="it-IT" sz="2000" dirty="0" smtClean="0">
                <a:solidFill>
                  <a:srgbClr val="0070C0"/>
                </a:solidFill>
              </a:rPr>
              <a:t>rappresentanti eletti dall’Assemblea dei soci;</a:t>
            </a:r>
          </a:p>
          <a:p>
            <a:pPr marL="36000" indent="0" algn="ctr">
              <a:spcBef>
                <a:spcPts val="600"/>
              </a:spcBef>
            </a:pPr>
            <a:endParaRPr lang="it-IT" sz="800" dirty="0" smtClean="0">
              <a:solidFill>
                <a:srgbClr val="0070C0"/>
              </a:solidFill>
            </a:endParaRPr>
          </a:p>
          <a:p>
            <a:pPr marL="36000" indent="0" algn="ctr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 2 componenti di diritto: parroco pro – tempore </a:t>
            </a:r>
          </a:p>
          <a:p>
            <a:pPr marL="36000" indent="0" algn="ctr">
              <a:spcBef>
                <a:spcPts val="0"/>
              </a:spcBef>
            </a:pPr>
            <a:r>
              <a:rPr lang="it-IT" sz="2000" dirty="0" smtClean="0">
                <a:solidFill>
                  <a:srgbClr val="0070C0"/>
                </a:solidFill>
              </a:rPr>
              <a:t>             e un rappresentante dell’Amministrazione comunale</a:t>
            </a:r>
          </a:p>
          <a:p>
            <a:pPr marL="36000" indent="0" algn="ctr">
              <a:spcBef>
                <a:spcPts val="0"/>
              </a:spcBef>
            </a:pPr>
            <a:r>
              <a:rPr lang="it-IT" dirty="0" smtClean="0">
                <a:solidFill>
                  <a:srgbClr val="0070C0"/>
                </a:solidFill>
              </a:rPr>
              <a:t>Possono esserci  anche due membri cooptati per competenze.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23528" y="3212976"/>
            <a:ext cx="8496944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 smtClean="0">
                <a:solidFill>
                  <a:srgbClr val="FF6600"/>
                </a:solidFill>
              </a:rPr>
              <a:t>Funzioni: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 Eleggere l’Ufficio di Presidenza (Presidente, Vice-Presidente e Segretario economo)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sz="2000" dirty="0" smtClean="0">
                <a:solidFill>
                  <a:srgbClr val="0070C0"/>
                </a:solidFill>
              </a:rPr>
              <a:t>Compilare il bilancio preventivo e il conto consuntivo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asellaDiTesto 8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86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 noGrp="1"/>
          </p:cNvSpPr>
          <p:nvPr>
            <p:ph idx="1"/>
          </p:nvPr>
        </p:nvSpPr>
        <p:spPr>
          <a:xfrm>
            <a:off x="684213" y="1073324"/>
            <a:ext cx="7519987" cy="3579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 smtClean="0">
                <a:solidFill>
                  <a:srgbClr val="FF6600"/>
                </a:solidFill>
              </a:rPr>
              <a:t>Funzioni: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</a:rPr>
              <a:t> Amministrazione della Associazione e gestione del servizio </a:t>
            </a:r>
            <a:r>
              <a:rPr lang="it-IT" sz="2000" dirty="0" smtClean="0">
                <a:solidFill>
                  <a:srgbClr val="0070C0"/>
                </a:solidFill>
              </a:rPr>
              <a:t>scolastico </a:t>
            </a:r>
            <a:r>
              <a:rPr lang="it-IT" sz="2000" dirty="0">
                <a:solidFill>
                  <a:srgbClr val="0070C0"/>
                </a:solidFill>
              </a:rPr>
              <a:t>(manutenzione dei beni, acquisto, conservazione e rinnovo di arredi e attrezzature, garanzia dell’idoneità igienica e didattica dei locali</a:t>
            </a:r>
            <a:r>
              <a:rPr lang="it-IT" sz="2000" dirty="0" smtClean="0">
                <a:solidFill>
                  <a:srgbClr val="0070C0"/>
                </a:solidFill>
              </a:rPr>
              <a:t>)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70C0"/>
                </a:solidFill>
              </a:rPr>
              <a:t> Assunzione </a:t>
            </a:r>
            <a:r>
              <a:rPr lang="it-IT" sz="2000" dirty="0">
                <a:solidFill>
                  <a:srgbClr val="0070C0"/>
                </a:solidFill>
              </a:rPr>
              <a:t>e gestione del personale</a:t>
            </a:r>
            <a:r>
              <a:rPr lang="it-IT" sz="1800" dirty="0">
                <a:solidFill>
                  <a:srgbClr val="0070C0"/>
                </a:solidFill>
              </a:rPr>
              <a:t> </a:t>
            </a:r>
            <a:r>
              <a:rPr lang="it-IT" sz="2000" dirty="0">
                <a:solidFill>
                  <a:srgbClr val="0070C0"/>
                </a:solidFill>
              </a:rPr>
              <a:t>insegnante e </a:t>
            </a:r>
            <a:r>
              <a:rPr lang="it-IT" sz="2000" dirty="0" smtClean="0">
                <a:solidFill>
                  <a:srgbClr val="0070C0"/>
                </a:solidFill>
              </a:rPr>
              <a:t>ausiliario;</a:t>
            </a: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</a:rPr>
              <a:t> Vigilanza </a:t>
            </a:r>
            <a:r>
              <a:rPr lang="it-IT" sz="2000" dirty="0" smtClean="0">
                <a:solidFill>
                  <a:srgbClr val="0070C0"/>
                </a:solidFill>
              </a:rPr>
              <a:t>sul regolare funzionamento della Scuola e sul rispetto dell’indirizzo educativo;</a:t>
            </a:r>
          </a:p>
          <a:p>
            <a:pPr marL="36000" indent="0" algn="just">
              <a:spcBef>
                <a:spcPts val="600"/>
              </a:spcBef>
            </a:pPr>
            <a:endParaRPr lang="it-IT" sz="2000" dirty="0">
              <a:solidFill>
                <a:srgbClr val="0070C0"/>
              </a:solidFill>
            </a:endParaRPr>
          </a:p>
          <a:p>
            <a:pPr marL="36000" indent="0" algn="just">
              <a:spcBef>
                <a:spcPts val="600"/>
              </a:spcBef>
              <a:buFont typeface="Arial" pitchFamily="34" charset="0"/>
              <a:buChar char="•"/>
            </a:pPr>
            <a:endParaRPr lang="it-IT" sz="2000" dirty="0">
              <a:solidFill>
                <a:srgbClr val="0070C0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131840" y="6309320"/>
            <a:ext cx="6300953" cy="504056"/>
            <a:chOff x="3131840" y="6309320"/>
            <a:chExt cx="6300953" cy="504056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3B3B3B"/>
                </a:clrFrom>
                <a:clrTo>
                  <a:srgbClr val="3B3B3B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0"/>
            <a:stretch/>
          </p:blipFill>
          <p:spPr bwMode="auto">
            <a:xfrm>
              <a:off x="4968297" y="6419314"/>
              <a:ext cx="683823" cy="394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asellaDiTesto 6"/>
            <p:cNvSpPr txBox="1"/>
            <p:nvPr/>
          </p:nvSpPr>
          <p:spPr>
            <a:xfrm>
              <a:off x="5508104" y="6433591"/>
              <a:ext cx="3924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chemeClr val="bg1"/>
                  </a:solidFill>
                </a:rPr>
                <a:t>Federazione provinciale Scuole materne Trento</a:t>
              </a:r>
              <a:endParaRPr lang="it-IT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3131840" y="6309320"/>
              <a:ext cx="612068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20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420</TotalTime>
  <Words>875</Words>
  <Application>Microsoft Macintosh PowerPoint</Application>
  <PresentationFormat>Presentazione su schermo (4:3)</PresentationFormat>
  <Paragraphs>148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Calibri</vt:lpstr>
      <vt:lpstr>Franklin Gothic Book</vt:lpstr>
      <vt:lpstr>Franklin Gothic Medium</vt:lpstr>
      <vt:lpstr>Kartika</vt:lpstr>
      <vt:lpstr>Tunga</vt:lpstr>
      <vt:lpstr>Wingdings</vt:lpstr>
      <vt:lpstr>Arial</vt:lpstr>
      <vt:lpstr>Angoli</vt:lpstr>
      <vt:lpstr>L’ente gestore   e  il comitato di gestione  nelle scuole  dell’infanzia equiparate</vt:lpstr>
      <vt:lpstr>       Legge provinciale n.13/77</vt:lpstr>
      <vt:lpstr>Presentazione di PowerPoint</vt:lpstr>
      <vt:lpstr>Presentazione di PowerPoint</vt:lpstr>
      <vt:lpstr>Presentazione di PowerPoint</vt:lpstr>
      <vt:lpstr>Presentazione di PowerPoint</vt:lpstr>
      <vt:lpstr>Assemblea dei soci</vt:lpstr>
      <vt:lpstr>Presentazione di PowerPoint</vt:lpstr>
      <vt:lpstr>Presentazione di PowerPoint</vt:lpstr>
      <vt:lpstr>Presidente  del consiglio direttivo</vt:lpstr>
      <vt:lpstr>Revisori dei conti</vt:lpstr>
      <vt:lpstr>Compiti dell’ente gestore</vt:lpstr>
      <vt:lpstr>Presentazione di PowerPoint</vt:lpstr>
      <vt:lpstr>Presentazione di PowerPoint</vt:lpstr>
      <vt:lpstr>COMITATO DI GESTIONE</vt:lpstr>
      <vt:lpstr>Presentazione di PowerPoint</vt:lpstr>
    </vt:vector>
  </TitlesOfParts>
  <Company>Federazione Provinciale Scuole Materne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L’ente gestore delle scuole dell’infanzia equiparate</dc:title>
  <dc:creator>Daniela Dalcastagnè</dc:creator>
  <cp:lastModifiedBy>Utente di Microsoft Office</cp:lastModifiedBy>
  <cp:revision>38</cp:revision>
  <cp:lastPrinted>2019-02-03T13:58:42Z</cp:lastPrinted>
  <dcterms:created xsi:type="dcterms:W3CDTF">2012-03-18T16:26:46Z</dcterms:created>
  <dcterms:modified xsi:type="dcterms:W3CDTF">2019-02-03T13:59:13Z</dcterms:modified>
</cp:coreProperties>
</file>