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2" r:id="rId2"/>
    <p:sldId id="355" r:id="rId3"/>
    <p:sldId id="356" r:id="rId4"/>
    <p:sldId id="259" r:id="rId5"/>
    <p:sldId id="282" r:id="rId6"/>
    <p:sldId id="261" r:id="rId7"/>
    <p:sldId id="357" r:id="rId8"/>
    <p:sldId id="358" r:id="rId9"/>
    <p:sldId id="293" r:id="rId10"/>
    <p:sldId id="359" r:id="rId11"/>
    <p:sldId id="270" r:id="rId12"/>
    <p:sldId id="274" r:id="rId13"/>
    <p:sldId id="275" r:id="rId14"/>
    <p:sldId id="277" r:id="rId15"/>
    <p:sldId id="294"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BCEB49-7983-4E2E-B55F-4E8507B761CE}" type="datetimeFigureOut">
              <a:rPr lang="it-IT" smtClean="0"/>
              <a:t>16/05/2024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CA58E8-2026-4A73-AB86-8EDF6B2806F8}" type="slidenum">
              <a:rPr lang="it-IT" smtClean="0"/>
              <a:t>‹N›</a:t>
            </a:fld>
            <a:endParaRPr lang="it-IT"/>
          </a:p>
        </p:txBody>
      </p:sp>
    </p:spTree>
    <p:extLst>
      <p:ext uri="{BB962C8B-B14F-4D97-AF65-F5344CB8AC3E}">
        <p14:creationId xmlns:p14="http://schemas.microsoft.com/office/powerpoint/2010/main" val="73521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 </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32454-6630-4298-A37C-F04E0ED93FF5}"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852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E832454-6630-4298-A37C-F04E0ED93FF5}" type="slidenum">
              <a:rPr lang="it-IT" smtClean="0"/>
              <a:t>14</a:t>
            </a:fld>
            <a:endParaRPr lang="it-IT"/>
          </a:p>
        </p:txBody>
      </p:sp>
    </p:spTree>
    <p:extLst>
      <p:ext uri="{BB962C8B-B14F-4D97-AF65-F5344CB8AC3E}">
        <p14:creationId xmlns:p14="http://schemas.microsoft.com/office/powerpoint/2010/main" val="196345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016000" y="3200400"/>
            <a:ext cx="10058400" cy="1524000"/>
          </a:xfrm>
        </p:spPr>
        <p:txBody>
          <a:bodyPr>
            <a:noAutofit/>
          </a:bodyPr>
          <a:lstStyle>
            <a:lvl1pPr>
              <a:defRPr sz="8000"/>
            </a:lvl1pPr>
          </a:lstStyle>
          <a:p>
            <a:r>
              <a:rPr lang="it-IT"/>
              <a:t>Fare clic per modificare lo stile del titolo</a:t>
            </a:r>
            <a:endParaRPr lang="en-US" dirty="0"/>
          </a:p>
        </p:txBody>
      </p:sp>
      <p:sp>
        <p:nvSpPr>
          <p:cNvPr id="3" name="Subtitle 2"/>
          <p:cNvSpPr>
            <a:spLocks noGrp="1"/>
          </p:cNvSpPr>
          <p:nvPr>
            <p:ph type="subTitle" idx="1"/>
          </p:nvPr>
        </p:nvSpPr>
        <p:spPr>
          <a:xfrm>
            <a:off x="1016000" y="4724400"/>
            <a:ext cx="9144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42E661F-449D-4120-AAB7-1E0E1646C1F6}" type="datetimeFigureOut">
              <a:rPr lang="it-IT" smtClean="0"/>
              <a:t>16/05/2024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56312C-C331-40F6-8453-7309E77B0008}" type="slidenum">
              <a:rPr lang="it-IT" smtClean="0"/>
              <a:t>‹N›</a:t>
            </a:fld>
            <a:endParaRPr lang="it-IT"/>
          </a:p>
        </p:txBody>
      </p:sp>
      <p:sp>
        <p:nvSpPr>
          <p:cNvPr id="7" name="Rectangle 6"/>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76492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219200" y="685800"/>
            <a:ext cx="9652000" cy="3886200"/>
          </a:xfrm>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42E661F-449D-4120-AAB7-1E0E1646C1F6}" type="datetimeFigureOut">
              <a:rPr lang="it-IT" smtClean="0"/>
              <a:t>16/05/2024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56312C-C331-40F6-8453-7309E77B0008}" type="slidenum">
              <a:rPr lang="it-IT" smtClean="0"/>
              <a:t>‹N›</a:t>
            </a:fld>
            <a:endParaRPr lang="it-IT"/>
          </a:p>
        </p:txBody>
      </p:sp>
    </p:spTree>
    <p:extLst>
      <p:ext uri="{BB962C8B-B14F-4D97-AF65-F5344CB8AC3E}">
        <p14:creationId xmlns:p14="http://schemas.microsoft.com/office/powerpoint/2010/main" val="73890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 y="685802"/>
            <a:ext cx="2438400" cy="5410199"/>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3454400" y="685801"/>
            <a:ext cx="7620000" cy="4876800"/>
          </a:xfrm>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42E661F-449D-4120-AAB7-1E0E1646C1F6}" type="datetimeFigureOut">
              <a:rPr lang="it-IT" smtClean="0"/>
              <a:t>16/05/2024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56312C-C331-40F6-8453-7309E77B0008}" type="slidenum">
              <a:rPr lang="it-IT" smtClean="0"/>
              <a:t>‹N›</a:t>
            </a:fld>
            <a:endParaRPr lang="it-IT"/>
          </a:p>
        </p:txBody>
      </p:sp>
    </p:spTree>
    <p:extLst>
      <p:ext uri="{BB962C8B-B14F-4D97-AF65-F5344CB8AC3E}">
        <p14:creationId xmlns:p14="http://schemas.microsoft.com/office/powerpoint/2010/main" val="116732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742E661F-449D-4120-AAB7-1E0E1646C1F6}" type="datetimeFigureOut">
              <a:rPr lang="it-IT" smtClean="0"/>
              <a:t>16/05/2024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56312C-C331-40F6-8453-7309E77B0008}" type="slidenum">
              <a:rPr lang="it-IT" smtClean="0"/>
              <a:t>‹N›</a:t>
            </a:fld>
            <a:endParaRPr lang="it-IT"/>
          </a:p>
        </p:txBody>
      </p:sp>
    </p:spTree>
    <p:extLst>
      <p:ext uri="{BB962C8B-B14F-4D97-AF65-F5344CB8AC3E}">
        <p14:creationId xmlns:p14="http://schemas.microsoft.com/office/powerpoint/2010/main" val="352535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1036320" y="0"/>
            <a:ext cx="100584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16000" y="3276600"/>
            <a:ext cx="10058400" cy="1676400"/>
          </a:xfrm>
        </p:spPr>
        <p:txBody>
          <a:bodyPr anchor="b" anchorCtr="0"/>
          <a:lstStyle>
            <a:lvl1pPr algn="l">
              <a:defRPr sz="54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1016000" y="4953000"/>
            <a:ext cx="9144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742E661F-449D-4120-AAB7-1E0E1646C1F6}" type="datetimeFigureOut">
              <a:rPr lang="it-IT" smtClean="0"/>
              <a:t>16/05/2024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D56312C-C331-40F6-8453-7309E77B0008}" type="slidenum">
              <a:rPr lang="it-IT" smtClean="0"/>
              <a:t>‹N›</a:t>
            </a:fld>
            <a:endParaRPr lang="it-IT"/>
          </a:p>
        </p:txBody>
      </p:sp>
      <p:sp>
        <p:nvSpPr>
          <p:cNvPr id="8" name="Rectangle 7"/>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1851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10160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97600" y="609601"/>
            <a:ext cx="48768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742E661F-449D-4120-AAB7-1E0E1646C1F6}" type="datetimeFigureOut">
              <a:rPr lang="it-IT" smtClean="0"/>
              <a:t>16/05/2024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56312C-C331-40F6-8453-7309E77B0008}" type="slidenum">
              <a:rPr lang="it-IT" smtClean="0"/>
              <a:t>‹N›</a:t>
            </a:fld>
            <a:endParaRPr lang="it-IT"/>
          </a:p>
        </p:txBody>
      </p:sp>
    </p:spTree>
    <p:extLst>
      <p:ext uri="{BB962C8B-B14F-4D97-AF65-F5344CB8AC3E}">
        <p14:creationId xmlns:p14="http://schemas.microsoft.com/office/powerpoint/2010/main" val="306170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0119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0119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93536" y="609600"/>
            <a:ext cx="48768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93536" y="1329264"/>
            <a:ext cx="48768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742E661F-449D-4120-AAB7-1E0E1646C1F6}" type="datetimeFigureOut">
              <a:rPr lang="it-IT" smtClean="0"/>
              <a:t>16/05/2024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D56312C-C331-40F6-8453-7309E77B0008}" type="slidenum">
              <a:rPr lang="it-IT" smtClean="0"/>
              <a:t>‹N›</a:t>
            </a:fld>
            <a:endParaRPr lang="it-IT"/>
          </a:p>
        </p:txBody>
      </p:sp>
      <p:cxnSp>
        <p:nvCxnSpPr>
          <p:cNvPr id="11" name="Straight Connector 10"/>
          <p:cNvCxnSpPr/>
          <p:nvPr/>
        </p:nvCxnSpPr>
        <p:spPr>
          <a:xfrm>
            <a:off x="10119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93536" y="1249362"/>
            <a:ext cx="48768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03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742E661F-449D-4120-AAB7-1E0E1646C1F6}" type="datetimeFigureOut">
              <a:rPr lang="it-IT" smtClean="0"/>
              <a:t>16/05/2024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D56312C-C331-40F6-8453-7309E77B0008}" type="slidenum">
              <a:rPr lang="it-IT" smtClean="0"/>
              <a:t>‹N›</a:t>
            </a:fld>
            <a:endParaRPr lang="it-IT"/>
          </a:p>
        </p:txBody>
      </p:sp>
    </p:spTree>
    <p:extLst>
      <p:ext uri="{BB962C8B-B14F-4D97-AF65-F5344CB8AC3E}">
        <p14:creationId xmlns:p14="http://schemas.microsoft.com/office/powerpoint/2010/main" val="14784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E661F-449D-4120-AAB7-1E0E1646C1F6}" type="datetimeFigureOut">
              <a:rPr lang="it-IT" smtClean="0"/>
              <a:t>16/05/2024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D56312C-C331-40F6-8453-7309E77B0008}" type="slidenum">
              <a:rPr lang="it-IT" smtClean="0"/>
              <a:t>‹N›</a:t>
            </a:fld>
            <a:endParaRPr lang="it-IT"/>
          </a:p>
        </p:txBody>
      </p:sp>
    </p:spTree>
    <p:extLst>
      <p:ext uri="{BB962C8B-B14F-4D97-AF65-F5344CB8AC3E}">
        <p14:creationId xmlns:p14="http://schemas.microsoft.com/office/powerpoint/2010/main" val="3258785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16000" y="4572000"/>
            <a:ext cx="9046464" cy="1600200"/>
          </a:xfrm>
        </p:spPr>
        <p:txBody>
          <a:bodyPr anchor="b">
            <a:normAutofit/>
          </a:bodyPr>
          <a:lstStyle>
            <a:lvl1pPr algn="l">
              <a:defRPr sz="5400" b="0"/>
            </a:lvl1pPr>
          </a:lstStyle>
          <a:p>
            <a:r>
              <a:rPr lang="it-IT"/>
              <a:t>Fare clic per modificare lo stile del titolo</a:t>
            </a:r>
            <a:endParaRPr lang="en-US"/>
          </a:p>
        </p:txBody>
      </p:sp>
      <p:sp>
        <p:nvSpPr>
          <p:cNvPr id="3" name="Content Placeholder 2"/>
          <p:cNvSpPr>
            <a:spLocks noGrp="1"/>
          </p:cNvSpPr>
          <p:nvPr>
            <p:ph idx="1"/>
          </p:nvPr>
        </p:nvSpPr>
        <p:spPr>
          <a:xfrm>
            <a:off x="4947821" y="457201"/>
            <a:ext cx="612657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16002" y="457200"/>
            <a:ext cx="356487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42E661F-449D-4120-AAB7-1E0E1646C1F6}" type="datetimeFigureOut">
              <a:rPr lang="it-IT" smtClean="0"/>
              <a:t>16/05/2024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56312C-C331-40F6-8453-7309E77B0008}" type="slidenum">
              <a:rPr lang="it-IT" smtClean="0"/>
              <a:t>‹N›</a:t>
            </a:fld>
            <a:endParaRPr lang="it-IT"/>
          </a:p>
        </p:txBody>
      </p:sp>
      <p:cxnSp>
        <p:nvCxnSpPr>
          <p:cNvPr id="10" name="Straight Connector 9"/>
          <p:cNvCxnSpPr/>
          <p:nvPr/>
        </p:nvCxnSpPr>
        <p:spPr>
          <a:xfrm rot="5400000">
            <a:off x="2871259" y="2514336"/>
            <a:ext cx="3810000" cy="2117"/>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040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11936" y="4572000"/>
            <a:ext cx="9046464" cy="1600200"/>
          </a:xfrm>
        </p:spPr>
        <p:txBody>
          <a:bodyPr anchor="b">
            <a:normAutofit/>
          </a:bodyPr>
          <a:lstStyle>
            <a:lvl1pPr algn="l">
              <a:defRPr sz="5400" b="0"/>
            </a:lvl1pPr>
          </a:lstStyle>
          <a:p>
            <a:r>
              <a:rPr lang="it-IT"/>
              <a:t>Fare clic per modificare lo stile del titolo</a:t>
            </a:r>
            <a:endParaRPr lang="en-US" dirty="0"/>
          </a:p>
        </p:txBody>
      </p:sp>
      <p:sp>
        <p:nvSpPr>
          <p:cNvPr id="3" name="Picture Placeholder 2"/>
          <p:cNvSpPr>
            <a:spLocks noGrp="1"/>
          </p:cNvSpPr>
          <p:nvPr>
            <p:ph type="pic" idx="1"/>
          </p:nvPr>
        </p:nvSpPr>
        <p:spPr>
          <a:xfrm>
            <a:off x="1036320" y="457200"/>
            <a:ext cx="100584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1133856" y="3505200"/>
            <a:ext cx="98552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42E661F-449D-4120-AAB7-1E0E1646C1F6}" type="datetimeFigureOut">
              <a:rPr lang="it-IT" smtClean="0"/>
              <a:t>16/05/2024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D56312C-C331-40F6-8453-7309E77B0008}" type="slidenum">
              <a:rPr lang="it-IT" smtClean="0"/>
              <a:t>‹N›</a:t>
            </a:fld>
            <a:endParaRPr lang="it-IT"/>
          </a:p>
        </p:txBody>
      </p:sp>
    </p:spTree>
    <p:extLst>
      <p:ext uri="{BB962C8B-B14F-4D97-AF65-F5344CB8AC3E}">
        <p14:creationId xmlns:p14="http://schemas.microsoft.com/office/powerpoint/2010/main" val="63350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000" y="4572000"/>
            <a:ext cx="9042400" cy="1600200"/>
          </a:xfrm>
          <a:prstGeom prst="rect">
            <a:avLst/>
          </a:prstGeom>
        </p:spPr>
        <p:txBody>
          <a:bodyPr vert="horz" lIns="91440" tIns="45720" rIns="91440" bIns="45720" rtlCol="0" anchor="b" anchorCtr="0">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1016000" y="685800"/>
            <a:ext cx="10058400" cy="3886200"/>
          </a:xfrm>
          <a:prstGeom prst="rect">
            <a:avLst/>
          </a:prstGeom>
        </p:spPr>
        <p:txBody>
          <a:bodyPr vert="horz" lIns="91440" tIns="45720" rIns="91440" bIns="45720" rtlCol="0" anchor="ctr" anchorCtr="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31200" y="6208777"/>
            <a:ext cx="28448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42E661F-449D-4120-AAB7-1E0E1646C1F6}" type="datetimeFigureOut">
              <a:rPr lang="it-IT" smtClean="0"/>
              <a:t>16/05/2024</a:t>
            </a:fld>
            <a:endParaRPr lang="it-IT"/>
          </a:p>
        </p:txBody>
      </p:sp>
      <p:sp>
        <p:nvSpPr>
          <p:cNvPr id="5" name="Footer Placeholder 4"/>
          <p:cNvSpPr>
            <a:spLocks noGrp="1"/>
          </p:cNvSpPr>
          <p:nvPr>
            <p:ph type="ftr" sz="quarter" idx="3"/>
          </p:nvPr>
        </p:nvSpPr>
        <p:spPr>
          <a:xfrm>
            <a:off x="1015999" y="6208777"/>
            <a:ext cx="6498492"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it-IT"/>
          </a:p>
        </p:txBody>
      </p:sp>
      <p:sp>
        <p:nvSpPr>
          <p:cNvPr id="6" name="Slide Number Placeholder 5"/>
          <p:cNvSpPr>
            <a:spLocks noGrp="1"/>
          </p:cNvSpPr>
          <p:nvPr>
            <p:ph type="sldNum" sz="quarter" idx="4"/>
          </p:nvPr>
        </p:nvSpPr>
        <p:spPr>
          <a:xfrm>
            <a:off x="10160000" y="5687569"/>
            <a:ext cx="1016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2D56312C-C331-40F6-8453-7309E77B0008}" type="slidenum">
              <a:rPr lang="it-IT" smtClean="0"/>
              <a:t>‹N›</a:t>
            </a:fld>
            <a:endParaRPr lang="it-IT"/>
          </a:p>
        </p:txBody>
      </p:sp>
      <p:sp>
        <p:nvSpPr>
          <p:cNvPr id="8" name="Rectangle 7"/>
          <p:cNvSpPr/>
          <p:nvPr/>
        </p:nvSpPr>
        <p:spPr>
          <a:xfrm>
            <a:off x="1036320" y="0"/>
            <a:ext cx="100584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1036320" y="6172200"/>
            <a:ext cx="100584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19648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file:///C:\Documents%20and%20Settings\dalcastagned\Desktop\cog%20novembre%202012\Il%20Concilio%20dei%20bambini\S.%20Alessandro%20casetta.m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2" Type="http://schemas.openxmlformats.org/officeDocument/2006/relationships/hyperlink" Target="http://www.fpsm.tn.i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36793" y="1138022"/>
            <a:ext cx="7543800" cy="1524000"/>
          </a:xfrm>
        </p:spPr>
        <p:txBody>
          <a:bodyPr/>
          <a:lstStyle/>
          <a:p>
            <a:br>
              <a:rPr lang="it-IT" sz="5400" dirty="0">
                <a:solidFill>
                  <a:schemeClr val="bg1"/>
                </a:solidFill>
              </a:rPr>
            </a:br>
            <a:r>
              <a:rPr lang="it-IT" sz="5400" dirty="0">
                <a:solidFill>
                  <a:schemeClr val="bg1"/>
                </a:solidFill>
              </a:rPr>
              <a:t>WHEN CHILDREN PARTICIPATE</a:t>
            </a:r>
          </a:p>
        </p:txBody>
      </p:sp>
      <p:sp>
        <p:nvSpPr>
          <p:cNvPr id="3" name="Sottotitolo 2"/>
          <p:cNvSpPr>
            <a:spLocks noGrp="1"/>
          </p:cNvSpPr>
          <p:nvPr>
            <p:ph type="subTitle" idx="1"/>
          </p:nvPr>
        </p:nvSpPr>
        <p:spPr>
          <a:xfrm>
            <a:off x="1279342" y="3567397"/>
            <a:ext cx="4759086" cy="990600"/>
          </a:xfrm>
        </p:spPr>
        <p:txBody>
          <a:bodyPr>
            <a:noAutofit/>
          </a:bodyPr>
          <a:lstStyle/>
          <a:p>
            <a:r>
              <a:rPr lang="en-US" sz="3200" b="1" dirty="0">
                <a:solidFill>
                  <a:srgbClr val="C00000"/>
                </a:solidFill>
              </a:rPr>
              <a:t>Increasing as citizens of today while looking towards tomorrow</a:t>
            </a:r>
            <a:endParaRPr lang="it-IT" sz="3200" b="1" dirty="0">
              <a:solidFill>
                <a:srgbClr val="C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3116" y="3296952"/>
            <a:ext cx="2522091" cy="252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magine 6">
            <a:extLst>
              <a:ext uri="{FF2B5EF4-FFF2-40B4-BE49-F238E27FC236}">
                <a16:creationId xmlns:a16="http://schemas.microsoft.com/office/drawing/2014/main" id="{D613321F-517C-4BB0-AB00-8E44665DF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050" y="388957"/>
            <a:ext cx="3789862" cy="1095471"/>
          </a:xfrm>
          <a:prstGeom prst="rect">
            <a:avLst/>
          </a:prstGeom>
        </p:spPr>
      </p:pic>
    </p:spTree>
    <p:extLst>
      <p:ext uri="{BB962C8B-B14F-4D97-AF65-F5344CB8AC3E}">
        <p14:creationId xmlns:p14="http://schemas.microsoft.com/office/powerpoint/2010/main" val="401472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22161B-47F7-4E39-8422-EDBA59DB645C}"/>
              </a:ext>
            </a:extLst>
          </p:cNvPr>
          <p:cNvSpPr txBox="1">
            <a:spLocks/>
          </p:cNvSpPr>
          <p:nvPr/>
        </p:nvSpPr>
        <p:spPr bwMode="auto">
          <a:xfrm>
            <a:off x="3325067" y="495849"/>
            <a:ext cx="64420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algn="l" eaLnBrk="1" hangingPunct="1"/>
            <a:r>
              <a:rPr lang="it-IT" sz="3200" dirty="0" err="1">
                <a:solidFill>
                  <a:srgbClr val="FFC000"/>
                </a:solidFill>
                <a:ea typeface="Arial Unicode MS" pitchFamily="34" charset="-128"/>
              </a:rPr>
              <a:t>Participation</a:t>
            </a:r>
            <a:r>
              <a:rPr lang="it-IT" sz="3200" dirty="0">
                <a:solidFill>
                  <a:srgbClr val="FFC000"/>
                </a:solidFill>
                <a:ea typeface="Arial Unicode MS" pitchFamily="34" charset="-128"/>
              </a:rPr>
              <a:t> and </a:t>
            </a:r>
            <a:r>
              <a:rPr lang="it-IT" sz="3200" dirty="0" err="1">
                <a:solidFill>
                  <a:srgbClr val="FFC000"/>
                </a:solidFill>
                <a:ea typeface="Arial Unicode MS" pitchFamily="34" charset="-128"/>
              </a:rPr>
              <a:t>responsibility</a:t>
            </a:r>
            <a:endParaRPr lang="it-IT" altLang="it-IT" sz="3200" dirty="0">
              <a:solidFill>
                <a:srgbClr val="FFC000"/>
              </a:solidFill>
              <a:ea typeface="Arial Unicode MS" pitchFamily="34" charset="-128"/>
            </a:endParaRPr>
          </a:p>
        </p:txBody>
      </p:sp>
      <p:sp>
        <p:nvSpPr>
          <p:cNvPr id="3" name="Segnaposto contenuto 2">
            <a:extLst>
              <a:ext uri="{FF2B5EF4-FFF2-40B4-BE49-F238E27FC236}">
                <a16:creationId xmlns:a16="http://schemas.microsoft.com/office/drawing/2014/main" id="{D7327E2E-320F-4BB9-99A2-EDA2124B40D2}"/>
              </a:ext>
            </a:extLst>
          </p:cNvPr>
          <p:cNvSpPr txBox="1">
            <a:spLocks/>
          </p:cNvSpPr>
          <p:nvPr/>
        </p:nvSpPr>
        <p:spPr bwMode="auto">
          <a:xfrm>
            <a:off x="943591" y="1715407"/>
            <a:ext cx="74342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eaLnBrk="1" fontAlgn="auto" hangingPunct="1">
              <a:spcAft>
                <a:spcPts val="0"/>
              </a:spcAft>
              <a:buNone/>
              <a:defRPr/>
            </a:pPr>
            <a:r>
              <a:rPr lang="en-US" sz="5100" dirty="0">
                <a:solidFill>
                  <a:srgbClr val="002060"/>
                </a:solidFill>
                <a:latin typeface="Arial Unicode MS" pitchFamily="34" charset="-128"/>
                <a:ea typeface="Arial Unicode MS" pitchFamily="34" charset="-128"/>
                <a:cs typeface="Arial" panose="020B0604020202020204" pitchFamily="34" charset="0"/>
              </a:rPr>
              <a:t>One participates when learning from others and when teaching others</a:t>
            </a:r>
            <a:endParaRPr lang="it-IT" sz="5100" dirty="0">
              <a:solidFill>
                <a:srgbClr val="002060"/>
              </a:solidFill>
              <a:latin typeface="Arial Unicode MS" pitchFamily="34" charset="-128"/>
              <a:ea typeface="Arial Unicode MS" pitchFamily="34" charset="-128"/>
              <a:cs typeface="Arial" panose="020B0604020202020204"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3100" b="0" i="0" u="none" strike="noStrike" kern="1200" cap="none" spc="0" normalizeH="0" baseline="0" noProof="0" dirty="0">
              <a:ln>
                <a:noFill/>
              </a:ln>
              <a:solidFill>
                <a:srgbClr val="00206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3400" b="0" i="0" u="none" strike="noStrike" kern="1200" cap="none" spc="0" normalizeH="0" baseline="0" noProof="0" dirty="0">
              <a:ln>
                <a:noFill/>
              </a:ln>
              <a:solidFill>
                <a:srgbClr val="002060"/>
              </a:solidFill>
              <a:effectLst/>
              <a:uLnTx/>
              <a:uFillTx/>
              <a:latin typeface="Arial Unicode MS" pitchFamily="34" charset="-128"/>
              <a:ea typeface="Arial Unicode MS" pitchFamily="34" charset="-128"/>
              <a:cs typeface="Arial Unicode MS" pitchFamily="34" charset="-128"/>
            </a:endParaRPr>
          </a:p>
          <a:p>
            <a:pPr marL="0" marR="0" lvl="0" indent="0" algn="just"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it-IT" sz="3200" b="0" i="0" u="none" strike="noStrike" kern="1200" cap="none" spc="0" normalizeH="0" baseline="0" noProof="0" dirty="0">
              <a:ln>
                <a:noFill/>
              </a:ln>
              <a:solidFill>
                <a:srgbClr val="4D4D4D"/>
              </a:solidFill>
              <a:effectLst/>
              <a:uLnTx/>
              <a:uFillTx/>
              <a:latin typeface="Calibri"/>
              <a:ea typeface="+mn-ea"/>
              <a:cs typeface="+mn-cs"/>
            </a:endParaRPr>
          </a:p>
        </p:txBody>
      </p:sp>
      <p:sp>
        <p:nvSpPr>
          <p:cNvPr id="4" name="Rettangolo 3">
            <a:extLst>
              <a:ext uri="{FF2B5EF4-FFF2-40B4-BE49-F238E27FC236}">
                <a16:creationId xmlns:a16="http://schemas.microsoft.com/office/drawing/2014/main" id="{04BD6C90-0C6A-4D2E-A7B4-DB7098FCB93C}"/>
              </a:ext>
            </a:extLst>
          </p:cNvPr>
          <p:cNvSpPr>
            <a:spLocks noChangeArrowheads="1"/>
          </p:cNvSpPr>
          <p:nvPr/>
        </p:nvSpPr>
        <p:spPr bwMode="auto">
          <a:xfrm>
            <a:off x="1083010" y="4629777"/>
            <a:ext cx="3048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defRPr/>
            </a:pPr>
            <a:r>
              <a:rPr lang="en-US" sz="2400" dirty="0">
                <a:solidFill>
                  <a:srgbClr val="002060"/>
                </a:solidFill>
                <a:latin typeface="Arial Unicode MS" pitchFamily="34" charset="-128"/>
                <a:ea typeface="Arial Unicode MS" pitchFamily="34" charset="-128"/>
                <a:cs typeface="Arial" panose="020B0604020202020204" pitchFamily="34" charset="0"/>
              </a:rPr>
              <a:t>Complexity activates participation, it does not inhibit it.</a:t>
            </a:r>
            <a:endParaRPr lang="it-IT" altLang="it-IT" sz="2400" dirty="0">
              <a:solidFill>
                <a:srgbClr val="002060"/>
              </a:solidFill>
              <a:latin typeface="Arial Unicode MS" pitchFamily="34" charset="-128"/>
              <a:ea typeface="Arial Unicode MS" pitchFamily="34" charset="-128"/>
              <a:cs typeface="Arial" panose="020B0604020202020204" pitchFamily="34" charset="0"/>
            </a:endParaRPr>
          </a:p>
        </p:txBody>
      </p:sp>
      <p:sp>
        <p:nvSpPr>
          <p:cNvPr id="5" name="Freccia in giù 4">
            <a:extLst>
              <a:ext uri="{FF2B5EF4-FFF2-40B4-BE49-F238E27FC236}">
                <a16:creationId xmlns:a16="http://schemas.microsoft.com/office/drawing/2014/main" id="{1E27C36F-2D57-4A6F-A870-9A782B3EBF5A}"/>
              </a:ext>
            </a:extLst>
          </p:cNvPr>
          <p:cNvSpPr/>
          <p:nvPr/>
        </p:nvSpPr>
        <p:spPr>
          <a:xfrm>
            <a:off x="1832524" y="3584915"/>
            <a:ext cx="701675" cy="749300"/>
          </a:xfrm>
          <a:prstGeom prst="downArrow">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alibri"/>
              <a:ea typeface="+mn-ea"/>
              <a:cs typeface="+mn-cs"/>
            </a:endParaRPr>
          </a:p>
        </p:txBody>
      </p:sp>
      <p:sp>
        <p:nvSpPr>
          <p:cNvPr id="6" name="Rettangolo 5">
            <a:extLst>
              <a:ext uri="{FF2B5EF4-FFF2-40B4-BE49-F238E27FC236}">
                <a16:creationId xmlns:a16="http://schemas.microsoft.com/office/drawing/2014/main" id="{71B51DD1-B4A9-41E9-BF1A-0C690800FE64}"/>
              </a:ext>
            </a:extLst>
          </p:cNvPr>
          <p:cNvSpPr>
            <a:spLocks noChangeArrowheads="1"/>
          </p:cNvSpPr>
          <p:nvPr/>
        </p:nvSpPr>
        <p:spPr bwMode="auto">
          <a:xfrm>
            <a:off x="943591" y="2458357"/>
            <a:ext cx="762218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defRPr/>
            </a:pPr>
            <a:r>
              <a:rPr lang="en-US" sz="2400" dirty="0">
                <a:solidFill>
                  <a:srgbClr val="002060"/>
                </a:solidFill>
                <a:latin typeface="Arial Unicode MS" pitchFamily="34" charset="-128"/>
                <a:ea typeface="Arial Unicode MS" pitchFamily="34" charset="-128"/>
                <a:cs typeface="Arial" panose="020B0604020202020204" pitchFamily="34" charset="0"/>
              </a:rPr>
              <a:t>One participates when situations are interesting, rich, and challenging (not simplified, depowered)</a:t>
            </a:r>
            <a:endParaRPr lang="it-IT" altLang="it-IT" sz="2400" dirty="0">
              <a:solidFill>
                <a:srgbClr val="002060"/>
              </a:solidFill>
              <a:latin typeface="Arial Unicode MS" pitchFamily="34" charset="-128"/>
              <a:ea typeface="Arial Unicode MS" pitchFamily="34" charset="-128"/>
              <a:cs typeface="Arial" panose="020B0604020202020204" pitchFamily="34" charset="0"/>
            </a:endParaRPr>
          </a:p>
        </p:txBody>
      </p:sp>
    </p:spTree>
    <p:extLst>
      <p:ext uri="{BB962C8B-B14F-4D97-AF65-F5344CB8AC3E}">
        <p14:creationId xmlns:p14="http://schemas.microsoft.com/office/powerpoint/2010/main" val="26263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97993" y="796874"/>
            <a:ext cx="9706503" cy="1323439"/>
          </a:xfrm>
          <a:prstGeom prst="rect">
            <a:avLst/>
          </a:prstGeom>
          <a:noFill/>
        </p:spPr>
        <p:txBody>
          <a:bodyPr wrap="none" rtlCol="0">
            <a:spAutoFit/>
          </a:bodyPr>
          <a:lstStyle/>
          <a:p>
            <a:r>
              <a:rPr lang="en-US" sz="4000" dirty="0">
                <a:solidFill>
                  <a:srgbClr val="C00000"/>
                </a:solidFill>
                <a:latin typeface="Century Gothic"/>
              </a:rPr>
              <a:t>The idea: deciding together is possible</a:t>
            </a:r>
            <a:endParaRPr lang="it-IT" sz="4000" dirty="0">
              <a:solidFill>
                <a:srgbClr val="C00000"/>
              </a:solidFill>
              <a:latin typeface="Century Gothic"/>
            </a:endParaRPr>
          </a:p>
          <a:p>
            <a:endParaRPr lang="it-IT" sz="4000" dirty="0">
              <a:solidFill>
                <a:srgbClr val="C00000"/>
              </a:solidFill>
              <a:latin typeface="Century Gothic"/>
            </a:endParaRPr>
          </a:p>
        </p:txBody>
      </p:sp>
      <p:sp>
        <p:nvSpPr>
          <p:cNvPr id="3" name="Rettangolo 2"/>
          <p:cNvSpPr/>
          <p:nvPr/>
        </p:nvSpPr>
        <p:spPr>
          <a:xfrm>
            <a:off x="6844979" y="2655611"/>
            <a:ext cx="3347864" cy="2677656"/>
          </a:xfrm>
          <a:prstGeom prst="rect">
            <a:avLst/>
          </a:prstGeom>
        </p:spPr>
        <p:txBody>
          <a:bodyPr wrap="square">
            <a:spAutoFit/>
          </a:bodyPr>
          <a:lstStyle/>
          <a:p>
            <a:pPr algn="r"/>
            <a:r>
              <a:rPr lang="en-US" sz="2400" dirty="0">
                <a:solidFill>
                  <a:srgbClr val="002060"/>
                </a:solidFill>
                <a:latin typeface="Century Gothic"/>
              </a:rPr>
              <a:t>So let's give the floor to children to discuss and make decisions as a group, to give citizenship to their thoughts and their design capacity</a:t>
            </a:r>
            <a:endParaRPr lang="it-IT" sz="2400" dirty="0">
              <a:solidFill>
                <a:srgbClr val="002060"/>
              </a:solidFill>
              <a:latin typeface="Century Gothic"/>
            </a:endParaRPr>
          </a:p>
        </p:txBody>
      </p:sp>
      <p:sp>
        <p:nvSpPr>
          <p:cNvPr id="4" name="Rettangolo 3"/>
          <p:cNvSpPr/>
          <p:nvPr/>
        </p:nvSpPr>
        <p:spPr>
          <a:xfrm>
            <a:off x="1097993" y="1831945"/>
            <a:ext cx="5683739" cy="1815882"/>
          </a:xfrm>
          <a:prstGeom prst="rect">
            <a:avLst/>
          </a:prstGeom>
        </p:spPr>
        <p:txBody>
          <a:bodyPr wrap="square">
            <a:spAutoFit/>
          </a:bodyPr>
          <a:lstStyle/>
          <a:p>
            <a:r>
              <a:rPr lang="it-IT" sz="4000" dirty="0">
                <a:solidFill>
                  <a:srgbClr val="C00000"/>
                </a:solidFill>
                <a:latin typeface="Century Gothic"/>
              </a:rPr>
              <a:t>…</a:t>
            </a:r>
            <a:r>
              <a:rPr lang="it-IT" sz="4000" dirty="0" err="1">
                <a:solidFill>
                  <a:srgbClr val="C00000"/>
                </a:solidFill>
                <a:latin typeface="Century Gothic"/>
              </a:rPr>
              <a:t>rarely</a:t>
            </a:r>
            <a:r>
              <a:rPr lang="it-IT" sz="4000" dirty="0">
                <a:solidFill>
                  <a:srgbClr val="C00000"/>
                </a:solidFill>
                <a:latin typeface="Century Gothic"/>
              </a:rPr>
              <a:t> the </a:t>
            </a:r>
            <a:r>
              <a:rPr lang="it-IT" sz="4000" dirty="0" err="1">
                <a:solidFill>
                  <a:srgbClr val="C00000"/>
                </a:solidFill>
                <a:latin typeface="Century Gothic"/>
              </a:rPr>
              <a:t>children</a:t>
            </a:r>
            <a:endParaRPr lang="it-IT" sz="4000" dirty="0">
              <a:solidFill>
                <a:srgbClr val="C00000"/>
              </a:solidFill>
              <a:latin typeface="Century Gothic"/>
            </a:endParaRPr>
          </a:p>
          <a:p>
            <a:r>
              <a:rPr lang="en-US" sz="2400" dirty="0">
                <a:solidFill>
                  <a:srgbClr val="002060"/>
                </a:solidFill>
                <a:latin typeface="Century Gothic"/>
              </a:rPr>
              <a:t>are involved in decision-making processes regarding aspects that directly concern them</a:t>
            </a:r>
            <a:endParaRPr lang="it-IT" sz="2400" dirty="0">
              <a:solidFill>
                <a:srgbClr val="002060"/>
              </a:solidFill>
              <a:latin typeface="Century Gothic"/>
            </a:endParaRPr>
          </a:p>
        </p:txBody>
      </p:sp>
      <p:pic>
        <p:nvPicPr>
          <p:cNvPr id="6" name="S. Alessandro casetta.mpg">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2299676" y="3994439"/>
            <a:ext cx="3047347" cy="20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ccia circolare a sinistra 6"/>
          <p:cNvSpPr/>
          <p:nvPr/>
        </p:nvSpPr>
        <p:spPr>
          <a:xfrm rot="17944841">
            <a:off x="6761650" y="1414909"/>
            <a:ext cx="534880" cy="1199131"/>
          </a:xfrm>
          <a:prstGeom prst="curvedLeftArrow">
            <a:avLst/>
          </a:prstGeom>
          <a:solidFill>
            <a:schemeClr val="accent1"/>
          </a:solidFill>
        </p:spPr>
        <p:txBody>
          <a:bodyPr wrap="square" rtlCol="0" anchor="ctr">
            <a:spAutoFit/>
          </a:bodyPr>
          <a:lstStyle/>
          <a:p>
            <a:pPr algn="ctr"/>
            <a:endParaRPr lang="it-IT" sz="2400" dirty="0">
              <a:solidFill>
                <a:srgbClr val="303189"/>
              </a:solidFill>
              <a:latin typeface="Century Gothic"/>
            </a:endParaRPr>
          </a:p>
        </p:txBody>
      </p:sp>
    </p:spTree>
    <p:extLst>
      <p:ext uri="{BB962C8B-B14F-4D97-AF65-F5344CB8AC3E}">
        <p14:creationId xmlns:p14="http://schemas.microsoft.com/office/powerpoint/2010/main" val="294397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
                                        </p:tgtEl>
                                      </p:cBhvr>
                                    </p:cmd>
                                  </p:childTnLst>
                                </p:cTn>
                              </p:par>
                            </p:childTnLst>
                          </p:cTn>
                        </p:par>
                      </p:childTnLst>
                    </p:cTn>
                  </p:par>
                </p:childTnLst>
              </p:cTn>
              <p:nextCondLst>
                <p:cond evt="onClick" delay="0">
                  <p:tgtEl>
                    <p:spTgt spid="6"/>
                  </p:tgtEl>
                </p:cond>
              </p:nextCondLst>
            </p:seq>
            <p:video fullScrn="1">
              <p:cMediaNode vol="80000">
                <p:cTn id="16" fill="hold" display="0">
                  <p:stCondLst>
                    <p:cond delay="indefinite"/>
                  </p:stCondLst>
                </p:cTn>
                <p:tgtEl>
                  <p:spTgt spid="6"/>
                </p:tgtEl>
              </p:cMediaNode>
            </p:video>
          </p:childTnLst>
        </p:cTn>
      </p:par>
    </p:tnLst>
    <p:bldLst>
      <p:bldP spid="3"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429907" y="5268454"/>
            <a:ext cx="2088232" cy="461665"/>
          </a:xfrm>
          <a:prstGeom prst="rect">
            <a:avLst/>
          </a:prstGeom>
          <a:solidFill>
            <a:srgbClr val="FFC000"/>
          </a:solidFill>
        </p:spPr>
        <p:txBody>
          <a:bodyPr wrap="square" anchor="ctr" anchorCtr="0">
            <a:spAutoFit/>
          </a:bodyPr>
          <a:lstStyle/>
          <a:p>
            <a:r>
              <a:rPr lang="it-IT" sz="2400" dirty="0">
                <a:solidFill>
                  <a:srgbClr val="002060"/>
                </a:solidFill>
              </a:rPr>
              <a:t>FEASABLE </a:t>
            </a:r>
          </a:p>
        </p:txBody>
      </p:sp>
      <p:sp>
        <p:nvSpPr>
          <p:cNvPr id="3" name="Rettangolo 2"/>
          <p:cNvSpPr/>
          <p:nvPr/>
        </p:nvSpPr>
        <p:spPr>
          <a:xfrm>
            <a:off x="6510731" y="2014696"/>
            <a:ext cx="4007408" cy="2092881"/>
          </a:xfrm>
          <a:prstGeom prst="rect">
            <a:avLst/>
          </a:prstGeom>
          <a:solidFill>
            <a:schemeClr val="bg1"/>
          </a:solidFill>
        </p:spPr>
        <p:txBody>
          <a:bodyPr wrap="square">
            <a:spAutoFit/>
          </a:bodyPr>
          <a:lstStyle/>
          <a:p>
            <a:r>
              <a:rPr lang="en-US" dirty="0">
                <a:solidFill>
                  <a:srgbClr val="002060"/>
                </a:solidFill>
              </a:rPr>
              <a:t>It is an essential condition to give the </a:t>
            </a:r>
            <a:r>
              <a:rPr lang="en-US" b="1" dirty="0">
                <a:solidFill>
                  <a:srgbClr val="002060"/>
                </a:solidFill>
              </a:rPr>
              <a:t>pleasure of thinking</a:t>
            </a:r>
            <a:r>
              <a:rPr lang="en-US" dirty="0">
                <a:solidFill>
                  <a:srgbClr val="002060"/>
                </a:solidFill>
              </a:rPr>
              <a:t> a real path, a </a:t>
            </a:r>
            <a:r>
              <a:rPr lang="en-US" b="1" dirty="0">
                <a:solidFill>
                  <a:srgbClr val="002060"/>
                </a:solidFill>
              </a:rPr>
              <a:t>becoming action that changes life contexts </a:t>
            </a:r>
            <a:r>
              <a:rPr lang="en-US" dirty="0">
                <a:solidFill>
                  <a:srgbClr val="002060"/>
                </a:solidFill>
              </a:rPr>
              <a:t>and allows experiencing the effective impact on reality of </a:t>
            </a:r>
            <a:r>
              <a:rPr lang="en-US" sz="2000" b="1" dirty="0">
                <a:solidFill>
                  <a:srgbClr val="CCCC00"/>
                </a:solidFill>
              </a:rPr>
              <a:t>one's reflective and projective action</a:t>
            </a:r>
            <a:endParaRPr lang="it-IT" sz="2000" b="1" dirty="0">
              <a:solidFill>
                <a:srgbClr val="CCCC00"/>
              </a:solidFill>
            </a:endParaRPr>
          </a:p>
        </p:txBody>
      </p:sp>
      <p:sp>
        <p:nvSpPr>
          <p:cNvPr id="4" name="Rettangolo 3"/>
          <p:cNvSpPr/>
          <p:nvPr/>
        </p:nvSpPr>
        <p:spPr>
          <a:xfrm>
            <a:off x="1673861" y="2166107"/>
            <a:ext cx="4602288" cy="1631216"/>
          </a:xfrm>
          <a:prstGeom prst="rect">
            <a:avLst/>
          </a:prstGeom>
        </p:spPr>
        <p:txBody>
          <a:bodyPr wrap="square">
            <a:spAutoFit/>
          </a:bodyPr>
          <a:lstStyle/>
          <a:p>
            <a:pPr lvl="0"/>
            <a:r>
              <a:rPr lang="en-US" sz="2000" dirty="0">
                <a:solidFill>
                  <a:srgbClr val="002060"/>
                </a:solidFill>
              </a:rPr>
              <a:t>In the experience of involvement and active participation, it is crucial that </a:t>
            </a:r>
            <a:r>
              <a:rPr lang="en-US" sz="2000" b="1" dirty="0">
                <a:solidFill>
                  <a:srgbClr val="FF6600"/>
                </a:solidFill>
              </a:rPr>
              <a:t>concrete implementation </a:t>
            </a:r>
            <a:r>
              <a:rPr lang="en-US" sz="2000" dirty="0">
                <a:solidFill>
                  <a:srgbClr val="002060"/>
                </a:solidFill>
              </a:rPr>
              <a:t>follows what has emerged from the discussion with the children</a:t>
            </a:r>
            <a:endParaRPr lang="it-IT" sz="2000" dirty="0">
              <a:solidFill>
                <a:srgbClr val="002060"/>
              </a:solidFill>
            </a:endParaRPr>
          </a:p>
        </p:txBody>
      </p:sp>
      <p:sp>
        <p:nvSpPr>
          <p:cNvPr id="5" name="CasellaDiTesto 4"/>
          <p:cNvSpPr txBox="1"/>
          <p:nvPr/>
        </p:nvSpPr>
        <p:spPr>
          <a:xfrm>
            <a:off x="1686614" y="548932"/>
            <a:ext cx="8098692" cy="1200329"/>
          </a:xfrm>
          <a:prstGeom prst="rect">
            <a:avLst/>
          </a:prstGeom>
          <a:noFill/>
        </p:spPr>
        <p:txBody>
          <a:bodyPr wrap="none" rtlCol="0">
            <a:spAutoFit/>
          </a:bodyPr>
          <a:lstStyle/>
          <a:p>
            <a:r>
              <a:rPr lang="it-IT" sz="4000" dirty="0">
                <a:solidFill>
                  <a:srgbClr val="C00000"/>
                </a:solidFill>
              </a:rPr>
              <a:t>1. AUTHENTICITY</a:t>
            </a:r>
          </a:p>
          <a:p>
            <a:r>
              <a:rPr lang="it-IT" sz="3200" dirty="0">
                <a:solidFill>
                  <a:srgbClr val="C00000"/>
                </a:solidFill>
              </a:rPr>
              <a:t>«</a:t>
            </a:r>
            <a:r>
              <a:rPr lang="en-US" sz="3200" dirty="0">
                <a:solidFill>
                  <a:srgbClr val="C00000"/>
                </a:solidFill>
              </a:rPr>
              <a:t>Teacher, but then do we really do it</a:t>
            </a:r>
            <a:r>
              <a:rPr lang="it-IT" sz="3200" dirty="0">
                <a:solidFill>
                  <a:srgbClr val="C00000"/>
                </a:solidFill>
                <a:latin typeface="Arial" panose="020B0604020202020204" pitchFamily="34" charset="0"/>
                <a:cs typeface="Arial" panose="020B0604020202020204" pitchFamily="34" charset="0"/>
              </a:rPr>
              <a:t>?</a:t>
            </a:r>
            <a:r>
              <a:rPr lang="it-IT" sz="3200" dirty="0">
                <a:solidFill>
                  <a:srgbClr val="C00000"/>
                </a:solidFill>
              </a:rPr>
              <a:t>»</a:t>
            </a:r>
          </a:p>
        </p:txBody>
      </p:sp>
      <p:sp>
        <p:nvSpPr>
          <p:cNvPr id="6" name="CasellaDiTesto 5"/>
          <p:cNvSpPr txBox="1"/>
          <p:nvPr/>
        </p:nvSpPr>
        <p:spPr>
          <a:xfrm>
            <a:off x="2099557" y="5269850"/>
            <a:ext cx="1872208" cy="461665"/>
          </a:xfrm>
          <a:prstGeom prst="rect">
            <a:avLst/>
          </a:prstGeom>
          <a:solidFill>
            <a:srgbClr val="FFC000"/>
          </a:solidFill>
        </p:spPr>
        <p:txBody>
          <a:bodyPr wrap="square" rtlCol="0">
            <a:spAutoFit/>
          </a:bodyPr>
          <a:lstStyle/>
          <a:p>
            <a:r>
              <a:rPr lang="it-IT" sz="2400" dirty="0">
                <a:solidFill>
                  <a:srgbClr val="002060"/>
                </a:solidFill>
              </a:rPr>
              <a:t>REAL ISSUE </a:t>
            </a:r>
          </a:p>
        </p:txBody>
      </p:sp>
      <p:sp>
        <p:nvSpPr>
          <p:cNvPr id="7" name="Rettangolo 6"/>
          <p:cNvSpPr/>
          <p:nvPr/>
        </p:nvSpPr>
        <p:spPr>
          <a:xfrm>
            <a:off x="4799856" y="5118284"/>
            <a:ext cx="2880320" cy="830997"/>
          </a:xfrm>
          <a:prstGeom prst="rect">
            <a:avLst/>
          </a:prstGeom>
          <a:solidFill>
            <a:srgbClr val="FFC000"/>
          </a:solidFill>
        </p:spPr>
        <p:txBody>
          <a:bodyPr wrap="square">
            <a:spAutoFit/>
          </a:bodyPr>
          <a:lstStyle/>
          <a:p>
            <a:r>
              <a:rPr lang="it-IT" sz="2400" dirty="0">
                <a:solidFill>
                  <a:srgbClr val="002060"/>
                </a:solidFill>
              </a:rPr>
              <a:t>REAL REDESIGN SPACES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793" y="5309767"/>
            <a:ext cx="433611"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628" y="5293275"/>
            <a:ext cx="433611" cy="48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182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00953" y="2243432"/>
            <a:ext cx="3763000" cy="2862322"/>
          </a:xfrm>
          <a:prstGeom prst="rect">
            <a:avLst/>
          </a:prstGeom>
        </p:spPr>
        <p:txBody>
          <a:bodyPr wrap="square">
            <a:spAutoFit/>
          </a:bodyPr>
          <a:lstStyle/>
          <a:p>
            <a:r>
              <a:rPr lang="en-US" sz="2000" dirty="0">
                <a:solidFill>
                  <a:srgbClr val="002060"/>
                </a:solidFill>
              </a:rPr>
              <a:t>It's the group that decides together. While creating the best conditions for each child to </a:t>
            </a:r>
            <a:r>
              <a:rPr lang="en-US" sz="2000" b="1" dirty="0">
                <a:solidFill>
                  <a:srgbClr val="CCCC00"/>
                </a:solidFill>
              </a:rPr>
              <a:t>express themselves </a:t>
            </a:r>
            <a:r>
              <a:rPr lang="en-US" sz="2000" dirty="0">
                <a:solidFill>
                  <a:srgbClr val="002060"/>
                </a:solidFill>
              </a:rPr>
              <a:t>personally and to </a:t>
            </a:r>
            <a:r>
              <a:rPr lang="en-US" sz="2000" b="1" dirty="0">
                <a:solidFill>
                  <a:srgbClr val="FFC000"/>
                </a:solidFill>
              </a:rPr>
              <a:t>grow in skills</a:t>
            </a:r>
            <a:r>
              <a:rPr lang="en-US" sz="2000" dirty="0">
                <a:solidFill>
                  <a:srgbClr val="002060"/>
                </a:solidFill>
              </a:rPr>
              <a:t>, the focus has been brought by the teachers to </a:t>
            </a:r>
            <a:r>
              <a:rPr lang="en-US" sz="2000" b="1" dirty="0">
                <a:solidFill>
                  <a:srgbClr val="C00000"/>
                </a:solidFill>
              </a:rPr>
              <a:t>building a project shared by the group</a:t>
            </a:r>
            <a:r>
              <a:rPr lang="en-US" sz="2000" dirty="0">
                <a:solidFill>
                  <a:srgbClr val="002060"/>
                </a:solidFill>
              </a:rPr>
              <a:t>.</a:t>
            </a:r>
            <a:endParaRPr lang="it-IT" sz="2000" dirty="0">
              <a:solidFill>
                <a:srgbClr val="002060"/>
              </a:solidFill>
            </a:endParaRPr>
          </a:p>
        </p:txBody>
      </p:sp>
      <p:sp>
        <p:nvSpPr>
          <p:cNvPr id="3" name="CasellaDiTesto 2"/>
          <p:cNvSpPr txBox="1"/>
          <p:nvPr/>
        </p:nvSpPr>
        <p:spPr>
          <a:xfrm>
            <a:off x="2476554" y="626785"/>
            <a:ext cx="6814686" cy="707886"/>
          </a:xfrm>
          <a:prstGeom prst="rect">
            <a:avLst/>
          </a:prstGeom>
          <a:noFill/>
        </p:spPr>
        <p:txBody>
          <a:bodyPr wrap="none" rtlCol="0">
            <a:spAutoFit/>
          </a:bodyPr>
          <a:lstStyle/>
          <a:p>
            <a:r>
              <a:rPr lang="it-IT" sz="4000" dirty="0">
                <a:solidFill>
                  <a:srgbClr val="C00000"/>
                </a:solidFill>
              </a:rPr>
              <a:t>2. AGREEING AS A GROUP </a:t>
            </a:r>
            <a:endParaRPr lang="it-IT" sz="3200" dirty="0">
              <a:solidFill>
                <a:srgbClr val="C00000"/>
              </a:solidFill>
            </a:endParaRPr>
          </a:p>
        </p:txBody>
      </p:sp>
      <p:sp>
        <p:nvSpPr>
          <p:cNvPr id="4" name="Rettangolo 3"/>
          <p:cNvSpPr/>
          <p:nvPr/>
        </p:nvSpPr>
        <p:spPr>
          <a:xfrm>
            <a:off x="6528048" y="2924944"/>
            <a:ext cx="3312368" cy="2862322"/>
          </a:xfrm>
          <a:prstGeom prst="rect">
            <a:avLst/>
          </a:prstGeom>
          <a:solidFill>
            <a:schemeClr val="bg1"/>
          </a:solidFill>
        </p:spPr>
        <p:txBody>
          <a:bodyPr wrap="square">
            <a:spAutoFit/>
          </a:bodyPr>
          <a:lstStyle/>
          <a:p>
            <a:r>
              <a:rPr lang="en-US" dirty="0">
                <a:solidFill>
                  <a:srgbClr val="002060"/>
                </a:solidFill>
              </a:rPr>
              <a:t>Experimenting with forms of </a:t>
            </a:r>
            <a:r>
              <a:rPr lang="en-US" b="1" dirty="0">
                <a:solidFill>
                  <a:srgbClr val="002060"/>
                </a:solidFill>
              </a:rPr>
              <a:t>democratic participation</a:t>
            </a:r>
            <a:r>
              <a:rPr lang="en-US" dirty="0">
                <a:solidFill>
                  <a:srgbClr val="002060"/>
                </a:solidFill>
              </a:rPr>
              <a:t>, nourishing one's own thinking with that of others, building knowledge and relationships together with others for a future to inhabit with the belief that 'deciding together is possible’</a:t>
            </a:r>
            <a:endParaRPr lang="it-IT" dirty="0">
              <a:solidFill>
                <a:srgbClr val="002060"/>
              </a:solidFill>
            </a:endParaRPr>
          </a:p>
        </p:txBody>
      </p:sp>
      <p:sp>
        <p:nvSpPr>
          <p:cNvPr id="5" name="Freccia circolare a sinistra 4"/>
          <p:cNvSpPr/>
          <p:nvPr/>
        </p:nvSpPr>
        <p:spPr>
          <a:xfrm rot="7358448" flipH="1" flipV="1">
            <a:off x="5820968" y="1743797"/>
            <a:ext cx="446723" cy="999271"/>
          </a:xfrm>
          <a:prstGeom prst="curvedLeftArrow">
            <a:avLst/>
          </a:prstGeom>
          <a:solidFill>
            <a:schemeClr val="accent1"/>
          </a:solidFill>
        </p:spPr>
        <p:txBody>
          <a:bodyPr wrap="square" rtlCol="0" anchor="ctr">
            <a:spAutoFit/>
          </a:bodyPr>
          <a:lstStyle/>
          <a:p>
            <a:pPr algn="ctr"/>
            <a:endParaRPr lang="it-IT" sz="2400" dirty="0">
              <a:solidFill>
                <a:srgbClr val="303189"/>
              </a:solidFill>
            </a:endParaRPr>
          </a:p>
        </p:txBody>
      </p:sp>
    </p:spTree>
    <p:extLst>
      <p:ext uri="{BB962C8B-B14F-4D97-AF65-F5344CB8AC3E}">
        <p14:creationId xmlns:p14="http://schemas.microsoft.com/office/powerpoint/2010/main" val="296449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ccia a destra 7"/>
          <p:cNvSpPr/>
          <p:nvPr/>
        </p:nvSpPr>
        <p:spPr>
          <a:xfrm>
            <a:off x="7463950" y="4346629"/>
            <a:ext cx="683382" cy="742950"/>
          </a:xfrm>
          <a:prstGeom prst="rightArrow">
            <a:avLst>
              <a:gd name="adj1" fmla="val 61680"/>
              <a:gd name="adj2" fmla="val 50000"/>
            </a:avLst>
          </a:prstGeom>
          <a:solidFill>
            <a:schemeClr val="bg1"/>
          </a:solidFill>
        </p:spPr>
        <p:txBody>
          <a:bodyPr wrap="square" rtlCol="0" anchor="ctr">
            <a:spAutoFit/>
          </a:bodyPr>
          <a:lstStyle/>
          <a:p>
            <a:pPr algn="ctr"/>
            <a:endParaRPr lang="it-IT" sz="2400" dirty="0">
              <a:solidFill>
                <a:srgbClr val="303189"/>
              </a:solidFill>
              <a:latin typeface="+mj-lt"/>
            </a:endParaRPr>
          </a:p>
        </p:txBody>
      </p:sp>
      <p:sp>
        <p:nvSpPr>
          <p:cNvPr id="2" name="Rettangolo 1"/>
          <p:cNvSpPr/>
          <p:nvPr/>
        </p:nvSpPr>
        <p:spPr>
          <a:xfrm>
            <a:off x="2846609" y="1248067"/>
            <a:ext cx="6397794" cy="1754326"/>
          </a:xfrm>
          <a:prstGeom prst="rect">
            <a:avLst/>
          </a:prstGeom>
        </p:spPr>
        <p:txBody>
          <a:bodyPr wrap="square">
            <a:spAutoFit/>
          </a:bodyPr>
          <a:lstStyle/>
          <a:p>
            <a:endParaRPr lang="it-IT" dirty="0">
              <a:solidFill>
                <a:srgbClr val="002060"/>
              </a:solidFill>
            </a:endParaRPr>
          </a:p>
          <a:p>
            <a:pPr marL="285750" indent="-285750">
              <a:buBlip>
                <a:blip r:embed="rId3"/>
              </a:buBlip>
            </a:pPr>
            <a:r>
              <a:rPr lang="en-US" dirty="0">
                <a:solidFill>
                  <a:srgbClr val="002060"/>
                </a:solidFill>
              </a:rPr>
              <a:t>It facilitates discussion and allows everyone to participate. </a:t>
            </a:r>
          </a:p>
          <a:p>
            <a:pPr marL="285750" indent="-285750">
              <a:buBlip>
                <a:blip r:embed="rId3"/>
              </a:buBlip>
            </a:pPr>
            <a:r>
              <a:rPr lang="en-US" dirty="0">
                <a:solidFill>
                  <a:srgbClr val="002060"/>
                </a:solidFill>
              </a:rPr>
              <a:t>There are more direct exchanges between children. </a:t>
            </a:r>
          </a:p>
          <a:p>
            <a:pPr marL="285750" indent="-285750">
              <a:buBlip>
                <a:blip r:embed="rId3"/>
              </a:buBlip>
            </a:pPr>
            <a:r>
              <a:rPr lang="en-US" dirty="0">
                <a:solidFill>
                  <a:srgbClr val="002060"/>
                </a:solidFill>
              </a:rPr>
              <a:t>It's easier to remember classmates' contributions</a:t>
            </a:r>
            <a:endParaRPr lang="it-IT" dirty="0">
              <a:solidFill>
                <a:srgbClr val="002060"/>
              </a:solidFill>
            </a:endParaRPr>
          </a:p>
          <a:p>
            <a:pPr marL="285750" indent="-285750">
              <a:buBlip>
                <a:blip r:embed="rId3"/>
              </a:buBlip>
            </a:pPr>
            <a:endParaRPr lang="it-IT" dirty="0"/>
          </a:p>
        </p:txBody>
      </p:sp>
      <p:sp>
        <p:nvSpPr>
          <p:cNvPr id="3" name="CasellaDiTesto 2"/>
          <p:cNvSpPr txBox="1"/>
          <p:nvPr/>
        </p:nvSpPr>
        <p:spPr>
          <a:xfrm>
            <a:off x="2311952" y="597456"/>
            <a:ext cx="7467109" cy="707886"/>
          </a:xfrm>
          <a:prstGeom prst="rect">
            <a:avLst/>
          </a:prstGeom>
          <a:noFill/>
        </p:spPr>
        <p:txBody>
          <a:bodyPr wrap="none" rtlCol="0">
            <a:spAutoFit/>
          </a:bodyPr>
          <a:lstStyle/>
          <a:p>
            <a:r>
              <a:rPr lang="it-IT" sz="4000" dirty="0">
                <a:solidFill>
                  <a:srgbClr val="C00000"/>
                </a:solidFill>
              </a:rPr>
              <a:t>BEACOUSE IN SMALL GROUPS</a:t>
            </a:r>
          </a:p>
        </p:txBody>
      </p:sp>
      <p:sp>
        <p:nvSpPr>
          <p:cNvPr id="4" name="Rettangolo 3"/>
          <p:cNvSpPr/>
          <p:nvPr/>
        </p:nvSpPr>
        <p:spPr>
          <a:xfrm>
            <a:off x="899778" y="3005951"/>
            <a:ext cx="4080199" cy="2585323"/>
          </a:xfrm>
          <a:prstGeom prst="rect">
            <a:avLst/>
          </a:prstGeom>
          <a:solidFill>
            <a:srgbClr val="FFC000"/>
          </a:solidFill>
        </p:spPr>
        <p:txBody>
          <a:bodyPr wrap="square">
            <a:spAutoFit/>
          </a:bodyPr>
          <a:lstStyle/>
          <a:p>
            <a:pPr marL="285750" indent="-285750">
              <a:buBlip>
                <a:blip r:embed="rId4"/>
              </a:buBlip>
            </a:pPr>
            <a:r>
              <a:rPr lang="en-US" dirty="0"/>
              <a:t>this methodology allows for experimenting with forms of CIVIC LABORATORY in which to help children express their own opinions, listen, engage with different ideas, refine their critical thinking skills, negotiate, enriching their own thinking with that of others</a:t>
            </a:r>
            <a:endParaRPr lang="it-IT" dirty="0">
              <a:solidFill>
                <a:srgbClr val="002060"/>
              </a:solidFill>
            </a:endParaRPr>
          </a:p>
        </p:txBody>
      </p:sp>
      <p:sp>
        <p:nvSpPr>
          <p:cNvPr id="5" name="Rettangolo 4"/>
          <p:cNvSpPr/>
          <p:nvPr/>
        </p:nvSpPr>
        <p:spPr>
          <a:xfrm>
            <a:off x="8335957" y="3254530"/>
            <a:ext cx="2807647" cy="2308324"/>
          </a:xfrm>
          <a:prstGeom prst="rect">
            <a:avLst/>
          </a:prstGeom>
          <a:solidFill>
            <a:srgbClr val="FFFF00"/>
          </a:solidFill>
        </p:spPr>
        <p:txBody>
          <a:bodyPr wrap="square">
            <a:spAutoFit/>
          </a:bodyPr>
          <a:lstStyle/>
          <a:p>
            <a:pPr lvl="0"/>
            <a:r>
              <a:rPr lang="en-US" dirty="0"/>
              <a:t>It is necessary to build 'familiarity' with the method, with the type of involvement required, with classmates, in</a:t>
            </a:r>
            <a:r>
              <a:rPr lang="en-US" b="1" dirty="0">
                <a:solidFill>
                  <a:srgbClr val="C00000"/>
                </a:solidFill>
              </a:rPr>
              <a:t> order to open up and trust more and more</a:t>
            </a:r>
            <a:endParaRPr lang="it-IT" b="1" dirty="0">
              <a:solidFill>
                <a:srgbClr val="C00000"/>
              </a:solidFill>
            </a:endParaRPr>
          </a:p>
        </p:txBody>
      </p:sp>
      <p:sp>
        <p:nvSpPr>
          <p:cNvPr id="6" name="CasellaDiTesto 5"/>
          <p:cNvSpPr txBox="1"/>
          <p:nvPr/>
        </p:nvSpPr>
        <p:spPr>
          <a:xfrm>
            <a:off x="5879975" y="4014356"/>
            <a:ext cx="1395349" cy="1569660"/>
          </a:xfrm>
          <a:prstGeom prst="rect">
            <a:avLst/>
          </a:prstGeom>
          <a:solidFill>
            <a:srgbClr val="CCCC00"/>
          </a:solidFill>
        </p:spPr>
        <p:txBody>
          <a:bodyPr wrap="square" rtlCol="0">
            <a:spAutoFit/>
          </a:bodyPr>
          <a:lstStyle/>
          <a:p>
            <a:r>
              <a:rPr lang="it-IT" sz="2400" dirty="0">
                <a:solidFill>
                  <a:srgbClr val="002060"/>
                </a:solidFill>
              </a:rPr>
              <a:t>GIVING AND TAKING TIME </a:t>
            </a:r>
          </a:p>
        </p:txBody>
      </p:sp>
      <p:sp>
        <p:nvSpPr>
          <p:cNvPr id="7" name="Freccia a destra 6"/>
          <p:cNvSpPr/>
          <p:nvPr/>
        </p:nvSpPr>
        <p:spPr>
          <a:xfrm>
            <a:off x="5159896" y="4437112"/>
            <a:ext cx="648072" cy="727630"/>
          </a:xfrm>
          <a:prstGeom prst="rightArrow">
            <a:avLst>
              <a:gd name="adj1" fmla="val 63056"/>
              <a:gd name="adj2" fmla="val 50000"/>
            </a:avLst>
          </a:prstGeom>
          <a:solidFill>
            <a:schemeClr val="bg1"/>
          </a:solidFill>
        </p:spPr>
        <p:txBody>
          <a:bodyPr wrap="square" rtlCol="0" anchor="ctr">
            <a:spAutoFit/>
          </a:bodyPr>
          <a:lstStyle/>
          <a:p>
            <a:pPr algn="ctr"/>
            <a:endParaRPr lang="it-IT" sz="2400" dirty="0">
              <a:solidFill>
                <a:srgbClr val="303189"/>
              </a:solidFill>
              <a:latin typeface="+mj-lt"/>
            </a:endParaRPr>
          </a:p>
        </p:txBody>
      </p:sp>
    </p:spTree>
    <p:extLst>
      <p:ext uri="{BB962C8B-B14F-4D97-AF65-F5344CB8AC3E}">
        <p14:creationId xmlns:p14="http://schemas.microsoft.com/office/powerpoint/2010/main" val="396073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91544" y="1412777"/>
            <a:ext cx="8280920" cy="4247317"/>
          </a:xfrm>
          <a:prstGeom prst="rect">
            <a:avLst/>
          </a:prstGeom>
        </p:spPr>
        <p:txBody>
          <a:bodyPr wrap="square">
            <a:spAutoFit/>
          </a:bodyPr>
          <a:lstStyle/>
          <a:p>
            <a:r>
              <a:rPr lang="it-IT" dirty="0">
                <a:solidFill>
                  <a:srgbClr val="002060"/>
                </a:solidFill>
                <a:latin typeface="+mj-lt"/>
              </a:rPr>
              <a:t>Corsaro, W. (2003). Le culture dei bambini. Bologna: Il Mulino.</a:t>
            </a:r>
          </a:p>
          <a:p>
            <a:endParaRPr lang="it-IT" dirty="0">
              <a:solidFill>
                <a:srgbClr val="002060"/>
              </a:solidFill>
              <a:latin typeface="+mj-lt"/>
            </a:endParaRPr>
          </a:p>
          <a:p>
            <a:r>
              <a:rPr lang="it-IT" dirty="0">
                <a:solidFill>
                  <a:srgbClr val="002060"/>
                </a:solidFill>
                <a:latin typeface="+mj-lt"/>
              </a:rPr>
              <a:t>Pontecorvo, C., Ajello, A.M., Zucchermaglio, C. (1991). Discutendo si impara. Roma: Carocci.</a:t>
            </a:r>
          </a:p>
          <a:p>
            <a:endParaRPr lang="it-IT" dirty="0">
              <a:solidFill>
                <a:srgbClr val="002060"/>
              </a:solidFill>
              <a:latin typeface="+mj-lt"/>
            </a:endParaRPr>
          </a:p>
          <a:p>
            <a:r>
              <a:rPr lang="it-IT" dirty="0">
                <a:solidFill>
                  <a:srgbClr val="002060"/>
                </a:solidFill>
              </a:rPr>
              <a:t>Silvia Cavalloro, </a:t>
            </a:r>
            <a:r>
              <a:rPr lang="it-IT" i="1" dirty="0">
                <a:solidFill>
                  <a:srgbClr val="002060"/>
                </a:solidFill>
              </a:rPr>
              <a:t>Decidere insieme si può</a:t>
            </a:r>
            <a:r>
              <a:rPr lang="it-IT" dirty="0">
                <a:solidFill>
                  <a:srgbClr val="002060"/>
                </a:solidFill>
              </a:rPr>
              <a:t>. AltriSpazi n. 1, pp. 9-12 </a:t>
            </a:r>
            <a:r>
              <a:rPr lang="it-IT" dirty="0">
                <a:solidFill>
                  <a:srgbClr val="002060"/>
                </a:solidFill>
                <a:hlinkClick r:id="rId2"/>
              </a:rPr>
              <a:t>www.fpsm.tn.it</a:t>
            </a:r>
            <a:endParaRPr lang="it-IT" dirty="0">
              <a:solidFill>
                <a:srgbClr val="002060"/>
              </a:solidFill>
            </a:endParaRPr>
          </a:p>
          <a:p>
            <a:endParaRPr lang="it-IT" dirty="0">
              <a:solidFill>
                <a:srgbClr val="002060"/>
              </a:solidFill>
            </a:endParaRPr>
          </a:p>
          <a:p>
            <a:r>
              <a:rPr lang="it-IT" dirty="0">
                <a:solidFill>
                  <a:srgbClr val="002060"/>
                </a:solidFill>
              </a:rPr>
              <a:t>Camilla Monaco, </a:t>
            </a:r>
            <a:r>
              <a:rPr lang="it-IT" i="1" dirty="0">
                <a:solidFill>
                  <a:srgbClr val="002060"/>
                </a:solidFill>
              </a:rPr>
              <a:t>Maestra, ma  poi lo facciamo davvero</a:t>
            </a:r>
            <a:r>
              <a:rPr lang="it-IT" i="1" dirty="0">
                <a:solidFill>
                  <a:srgbClr val="002060"/>
                </a:solidFill>
                <a:latin typeface="Arial" panose="020B0604020202020204" pitchFamily="34" charset="0"/>
                <a:cs typeface="Arial" panose="020B0604020202020204" pitchFamily="34" charset="0"/>
              </a:rPr>
              <a:t>?</a:t>
            </a:r>
            <a:r>
              <a:rPr lang="it-IT" i="1" dirty="0">
                <a:solidFill>
                  <a:srgbClr val="002060"/>
                </a:solidFill>
              </a:rPr>
              <a:t> </a:t>
            </a:r>
            <a:r>
              <a:rPr lang="it-IT" dirty="0">
                <a:solidFill>
                  <a:srgbClr val="002060"/>
                </a:solidFill>
              </a:rPr>
              <a:t>AltriSpazi n. 2 pp. 9-12 </a:t>
            </a:r>
            <a:r>
              <a:rPr lang="it-IT" dirty="0">
                <a:solidFill>
                  <a:srgbClr val="002060"/>
                </a:solidFill>
                <a:hlinkClick r:id="rId2"/>
              </a:rPr>
              <a:t>www.fpsm.tn.it</a:t>
            </a:r>
            <a:endParaRPr lang="it-IT" dirty="0">
              <a:solidFill>
                <a:srgbClr val="002060"/>
              </a:solidFill>
            </a:endParaRPr>
          </a:p>
          <a:p>
            <a:endParaRPr lang="it-IT" dirty="0">
              <a:solidFill>
                <a:srgbClr val="002060"/>
              </a:solidFill>
            </a:endParaRPr>
          </a:p>
          <a:p>
            <a:r>
              <a:rPr lang="it-IT" dirty="0">
                <a:solidFill>
                  <a:srgbClr val="002060"/>
                </a:solidFill>
              </a:rPr>
              <a:t>Camilla Monaco, </a:t>
            </a:r>
            <a:r>
              <a:rPr lang="it-IT" i="1" dirty="0">
                <a:solidFill>
                  <a:srgbClr val="002060"/>
                </a:solidFill>
              </a:rPr>
              <a:t>Ci vuole anche la montagna, perché Susà è un paese di montagna.  </a:t>
            </a:r>
            <a:r>
              <a:rPr lang="it-IT" dirty="0">
                <a:solidFill>
                  <a:srgbClr val="002060"/>
                </a:solidFill>
              </a:rPr>
              <a:t>AltriSpazi n. 6 pp. 5-13 </a:t>
            </a:r>
            <a:r>
              <a:rPr lang="it-IT" dirty="0">
                <a:solidFill>
                  <a:srgbClr val="002060"/>
                </a:solidFill>
                <a:hlinkClick r:id="rId2"/>
              </a:rPr>
              <a:t>www.fpsm.tn.it</a:t>
            </a:r>
            <a:endParaRPr lang="it-IT" dirty="0">
              <a:solidFill>
                <a:srgbClr val="002060"/>
              </a:solidFill>
            </a:endParaRPr>
          </a:p>
          <a:p>
            <a:endParaRPr lang="it-IT" dirty="0">
              <a:solidFill>
                <a:srgbClr val="002060"/>
              </a:solidFill>
            </a:endParaRPr>
          </a:p>
          <a:p>
            <a:endParaRPr lang="it-IT" dirty="0">
              <a:solidFill>
                <a:srgbClr val="002060"/>
              </a:solidFill>
              <a:latin typeface="+mj-lt"/>
            </a:endParaRPr>
          </a:p>
        </p:txBody>
      </p:sp>
    </p:spTree>
    <p:extLst>
      <p:ext uri="{BB962C8B-B14F-4D97-AF65-F5344CB8AC3E}">
        <p14:creationId xmlns:p14="http://schemas.microsoft.com/office/powerpoint/2010/main" val="330190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01DA1535-7752-41FB-8DAE-F06A4C1FD83C}"/>
              </a:ext>
            </a:extLst>
          </p:cNvPr>
          <p:cNvSpPr txBox="1">
            <a:spLocks/>
          </p:cNvSpPr>
          <p:nvPr/>
        </p:nvSpPr>
        <p:spPr>
          <a:xfrm>
            <a:off x="2423592" y="658686"/>
            <a:ext cx="7024744" cy="788674"/>
          </a:xfrm>
          <a:prstGeom prst="rect">
            <a:avLst/>
          </a:prstGeom>
        </p:spPr>
        <p:txBody>
          <a:bodyPr vert="horz" lIns="91440" tIns="45720" rIns="91440" bIns="45720" rtlCol="0" anchor="b">
            <a:normAutofit fontScale="9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altLang="it-IT" sz="4000" b="0" i="0" u="none" strike="noStrike" kern="1200" cap="none" spc="0" normalizeH="0" baseline="0" noProof="0">
                <a:ln>
                  <a:noFill/>
                </a:ln>
                <a:solidFill>
                  <a:srgbClr val="89006F"/>
                </a:solidFill>
                <a:effectLst/>
                <a:uLnTx/>
                <a:uFillTx/>
                <a:latin typeface="Century Gothic"/>
                <a:ea typeface="+mj-ea"/>
                <a:cs typeface="+mj-cs"/>
              </a:rPr>
              <a:t>       Legge provinciale n.13/77</a:t>
            </a:r>
            <a:endParaRPr kumimoji="0" lang="it-IT" altLang="it-IT" sz="4000" b="0" i="0" u="none" strike="noStrike" kern="1200" cap="none" spc="0" normalizeH="0" baseline="0" noProof="0" dirty="0">
              <a:ln>
                <a:noFill/>
              </a:ln>
              <a:solidFill>
                <a:srgbClr val="89006F"/>
              </a:solidFill>
              <a:effectLst/>
              <a:uLnTx/>
              <a:uFillTx/>
              <a:latin typeface="Century Gothic"/>
              <a:ea typeface="+mj-ea"/>
              <a:cs typeface="+mj-cs"/>
            </a:endParaRPr>
          </a:p>
        </p:txBody>
      </p:sp>
      <p:sp>
        <p:nvSpPr>
          <p:cNvPr id="5" name="Freccia bidirezionale verticale 4">
            <a:extLst>
              <a:ext uri="{FF2B5EF4-FFF2-40B4-BE49-F238E27FC236}">
                <a16:creationId xmlns:a16="http://schemas.microsoft.com/office/drawing/2014/main" id="{B3D5E70A-4748-46BE-A813-6E1D2C5395B5}"/>
              </a:ext>
            </a:extLst>
          </p:cNvPr>
          <p:cNvSpPr/>
          <p:nvPr/>
        </p:nvSpPr>
        <p:spPr>
          <a:xfrm>
            <a:off x="2711450" y="4525864"/>
            <a:ext cx="285750" cy="500063"/>
          </a:xfrm>
          <a:prstGeom prst="upDownArrow">
            <a:avLst/>
          </a:prstGeom>
          <a:solidFill>
            <a:srgbClr val="FF6700"/>
          </a:solidFill>
          <a:ln w="15875" cap="flat" cmpd="sng" algn="ctr">
            <a:solidFill>
              <a:srgbClr val="FF6700">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6" name="Freccia bidirezionale verticale 5">
            <a:extLst>
              <a:ext uri="{FF2B5EF4-FFF2-40B4-BE49-F238E27FC236}">
                <a16:creationId xmlns:a16="http://schemas.microsoft.com/office/drawing/2014/main" id="{118F101D-499B-44E6-AC2C-3CCDF2D6DC13}"/>
              </a:ext>
            </a:extLst>
          </p:cNvPr>
          <p:cNvSpPr/>
          <p:nvPr/>
        </p:nvSpPr>
        <p:spPr>
          <a:xfrm>
            <a:off x="7048500" y="4106764"/>
            <a:ext cx="285750" cy="500063"/>
          </a:xfrm>
          <a:prstGeom prst="upDownArrow">
            <a:avLst/>
          </a:prstGeom>
          <a:solidFill>
            <a:srgbClr val="FF6700"/>
          </a:solidFill>
          <a:ln w="15875" cap="flat" cmpd="sng" algn="ctr">
            <a:solidFill>
              <a:srgbClr val="FF6700">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7" name="Freccia in giù 6">
            <a:extLst>
              <a:ext uri="{FF2B5EF4-FFF2-40B4-BE49-F238E27FC236}">
                <a16:creationId xmlns:a16="http://schemas.microsoft.com/office/drawing/2014/main" id="{63AD0563-AC37-4E68-A1AC-4B2F7AD71DD5}"/>
              </a:ext>
            </a:extLst>
          </p:cNvPr>
          <p:cNvSpPr/>
          <p:nvPr/>
        </p:nvSpPr>
        <p:spPr>
          <a:xfrm>
            <a:off x="7135814" y="2492897"/>
            <a:ext cx="396875" cy="474663"/>
          </a:xfrm>
          <a:prstGeom prst="downArrow">
            <a:avLst/>
          </a:prstGeom>
          <a:solidFill>
            <a:srgbClr val="FF6700"/>
          </a:solidFill>
          <a:ln w="15875" cap="flat" cmpd="sng" algn="ctr">
            <a:solidFill>
              <a:srgbClr val="FF6700">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8" name="Freccia in giù 7">
            <a:extLst>
              <a:ext uri="{FF2B5EF4-FFF2-40B4-BE49-F238E27FC236}">
                <a16:creationId xmlns:a16="http://schemas.microsoft.com/office/drawing/2014/main" id="{C81A77E8-0B00-40C8-9673-C205E313C0F8}"/>
              </a:ext>
            </a:extLst>
          </p:cNvPr>
          <p:cNvSpPr/>
          <p:nvPr/>
        </p:nvSpPr>
        <p:spPr>
          <a:xfrm rot="2762143">
            <a:off x="3973514" y="2419381"/>
            <a:ext cx="396875" cy="473075"/>
          </a:xfrm>
          <a:prstGeom prst="downArrow">
            <a:avLst/>
          </a:prstGeom>
          <a:solidFill>
            <a:srgbClr val="FF6700"/>
          </a:solidFill>
          <a:ln w="15875" cap="flat" cmpd="sng" algn="ctr">
            <a:solidFill>
              <a:srgbClr val="FF6700">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9" name="CasellaDiTesto 2">
            <a:extLst>
              <a:ext uri="{FF2B5EF4-FFF2-40B4-BE49-F238E27FC236}">
                <a16:creationId xmlns:a16="http://schemas.microsoft.com/office/drawing/2014/main" id="{6C9947D1-DD86-4341-B303-8EC5D81A157C}"/>
              </a:ext>
            </a:extLst>
          </p:cNvPr>
          <p:cNvSpPr txBox="1">
            <a:spLocks noChangeArrowheads="1"/>
          </p:cNvSpPr>
          <p:nvPr/>
        </p:nvSpPr>
        <p:spPr bwMode="auto">
          <a:xfrm>
            <a:off x="1992314" y="5097364"/>
            <a:ext cx="18494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Söhne"/>
              </a:rPr>
              <a:t>Managed by the Province and the Municipalities</a:t>
            </a:r>
            <a:endParaRPr kumimoji="0" lang="it-IT" altLang="it-IT"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0" name="CasellaDiTesto 2">
            <a:extLst>
              <a:ext uri="{FF2B5EF4-FFF2-40B4-BE49-F238E27FC236}">
                <a16:creationId xmlns:a16="http://schemas.microsoft.com/office/drawing/2014/main" id="{0C94F86F-34CC-4FFB-9C85-8686F5F52A6D}"/>
              </a:ext>
            </a:extLst>
          </p:cNvPr>
          <p:cNvSpPr txBox="1">
            <a:spLocks noChangeArrowheads="1"/>
          </p:cNvSpPr>
          <p:nvPr/>
        </p:nvSpPr>
        <p:spPr bwMode="auto">
          <a:xfrm>
            <a:off x="5318125" y="4810076"/>
            <a:ext cx="4032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Söhne"/>
              </a:rPr>
              <a:t>Managed by entities, institutions, or private organizations, existing and operational as of the date of entry into force of the Law</a:t>
            </a:r>
            <a:endParaRPr kumimoji="0" lang="it-IT" altLang="it-IT"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1" name="Gruppo 10">
            <a:extLst>
              <a:ext uri="{FF2B5EF4-FFF2-40B4-BE49-F238E27FC236}">
                <a16:creationId xmlns:a16="http://schemas.microsoft.com/office/drawing/2014/main" id="{3890EB90-815B-43F2-82DA-50043F7C395F}"/>
              </a:ext>
            </a:extLst>
          </p:cNvPr>
          <p:cNvGrpSpPr/>
          <p:nvPr/>
        </p:nvGrpSpPr>
        <p:grpSpPr>
          <a:xfrm>
            <a:off x="2450560" y="1632231"/>
            <a:ext cx="7274255" cy="652229"/>
            <a:chOff x="1015049" y="38904"/>
            <a:chExt cx="7274255" cy="652229"/>
          </a:xfrm>
        </p:grpSpPr>
        <p:sp>
          <p:nvSpPr>
            <p:cNvPr id="12" name="Rettangolo arrotondato 13">
              <a:extLst>
                <a:ext uri="{FF2B5EF4-FFF2-40B4-BE49-F238E27FC236}">
                  <a16:creationId xmlns:a16="http://schemas.microsoft.com/office/drawing/2014/main" id="{21613727-84B2-4E92-8144-0007A2B9277F}"/>
                </a:ext>
              </a:extLst>
            </p:cNvPr>
            <p:cNvSpPr/>
            <p:nvPr/>
          </p:nvSpPr>
          <p:spPr>
            <a:xfrm>
              <a:off x="1015049" y="38904"/>
              <a:ext cx="7274255" cy="652229"/>
            </a:xfrm>
            <a:prstGeom prst="roundRect">
              <a:avLst>
                <a:gd name="adj" fmla="val 10000"/>
              </a:avLst>
            </a:prstGeom>
            <a:solidFill>
              <a:srgbClr val="909465">
                <a:alpha val="8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13" name="CasellaDiTesto 12">
              <a:extLst>
                <a:ext uri="{FF2B5EF4-FFF2-40B4-BE49-F238E27FC236}">
                  <a16:creationId xmlns:a16="http://schemas.microsoft.com/office/drawing/2014/main" id="{0D8B83C7-8686-48B9-9BB2-B3B646ADABF7}"/>
                </a:ext>
              </a:extLst>
            </p:cNvPr>
            <p:cNvSpPr txBox="1"/>
            <p:nvPr/>
          </p:nvSpPr>
          <p:spPr>
            <a:xfrm>
              <a:off x="1034152" y="58007"/>
              <a:ext cx="7236049" cy="614023"/>
            </a:xfrm>
            <a:prstGeom prst="rect">
              <a:avLst/>
            </a:prstGeom>
            <a:noFill/>
            <a:ln>
              <a:noFill/>
            </a:ln>
            <a:effectLst/>
          </p:spPr>
          <p:txBody>
            <a:bodyPr spcFirstLastPara="0" vert="horz" wrap="square" lIns="91440" tIns="91440" rIns="91440" bIns="91440" numCol="1" spcCol="1270" anchor="ctr" anchorCtr="0">
              <a:noAutofit/>
            </a:bodyPr>
            <a:lstStyle/>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it-IT" sz="2400" b="0" i="0" u="none" strike="noStrike" kern="0" cap="all" spc="0" normalizeH="0" baseline="0" noProof="0" dirty="0">
                <a:ln>
                  <a:noFill/>
                </a:ln>
                <a:solidFill>
                  <a:prstClr val="white"/>
                </a:solidFill>
                <a:effectLst/>
                <a:uLnTx/>
                <a:uFillTx/>
                <a:latin typeface="Century Gothic"/>
                <a:ea typeface="+mn-ea"/>
                <a:cs typeface="+mn-cs"/>
              </a:endParaRPr>
            </a:p>
            <a:p>
              <a:pPr marL="0" marR="0" lvl="0" indent="0" algn="ctr" defTabSz="1066800" eaLnBrk="1" fontAlgn="auto" latinLnBrk="0" hangingPunct="1">
                <a:lnSpc>
                  <a:spcPct val="90000"/>
                </a:lnSpc>
                <a:spcBef>
                  <a:spcPct val="0"/>
                </a:spcBef>
                <a:spcAft>
                  <a:spcPct val="35000"/>
                </a:spcAft>
                <a:buClrTx/>
                <a:buSzTx/>
                <a:buFontTx/>
                <a:buNone/>
                <a:tabLst/>
                <a:defRPr/>
              </a:pPr>
              <a:r>
                <a:rPr kumimoji="0" lang="it-IT" sz="2400" b="0" i="0" u="none" strike="noStrike" kern="0" cap="all" spc="0" normalizeH="0" baseline="0" noProof="0" dirty="0">
                  <a:ln>
                    <a:noFill/>
                  </a:ln>
                  <a:solidFill>
                    <a:prstClr val="white"/>
                  </a:solidFill>
                  <a:effectLst/>
                  <a:uLnTx/>
                  <a:uFillTx/>
                  <a:latin typeface="Century Gothic"/>
                  <a:ea typeface="+mn-ea"/>
                  <a:cs typeface="+mn-cs"/>
                </a:rPr>
                <a:t>Provincia autonoma di Trento (</a:t>
              </a:r>
              <a:r>
                <a:rPr kumimoji="0" lang="it-IT" sz="2400" b="0" i="0" u="none" strike="noStrike" kern="0" cap="all" spc="0" normalizeH="0" baseline="0" noProof="0" dirty="0" err="1">
                  <a:ln>
                    <a:noFill/>
                  </a:ln>
                  <a:solidFill>
                    <a:prstClr val="white"/>
                  </a:solidFill>
                  <a:effectLst/>
                  <a:uLnTx/>
                  <a:uFillTx/>
                  <a:latin typeface="Century Gothic"/>
                  <a:ea typeface="+mn-ea"/>
                  <a:cs typeface="+mn-cs"/>
                </a:rPr>
                <a:t>Trient</a:t>
              </a:r>
              <a:r>
                <a:rPr kumimoji="0" lang="it-IT" sz="2400" b="0" i="0" u="none" strike="noStrike" kern="0" cap="all" spc="0" normalizeH="0" baseline="0" noProof="0" dirty="0">
                  <a:ln>
                    <a:noFill/>
                  </a:ln>
                  <a:solidFill>
                    <a:prstClr val="white"/>
                  </a:solidFill>
                  <a:effectLst/>
                  <a:uLnTx/>
                  <a:uFillTx/>
                  <a:latin typeface="Century Gothic"/>
                  <a:ea typeface="+mn-ea"/>
                  <a:cs typeface="+mn-cs"/>
                </a:rPr>
                <a:t>)</a:t>
              </a:r>
              <a:endParaRPr kumimoji="0" lang="it-IT" sz="1700" b="0" i="0" u="none" strike="noStrike" kern="0" cap="none" spc="0" normalizeH="0" baseline="0" noProof="0" dirty="0">
                <a:ln>
                  <a:noFill/>
                </a:ln>
                <a:solidFill>
                  <a:prstClr val="white"/>
                </a:solidFill>
                <a:effectLst/>
                <a:uLnTx/>
                <a:uFillTx/>
                <a:latin typeface="Century Gothic"/>
                <a:ea typeface="+mn-ea"/>
                <a:cs typeface="+mn-cs"/>
              </a:endParaRPr>
            </a:p>
            <a:p>
              <a:pPr marL="0" marR="0" lvl="0" indent="0" algn="ctr" defTabSz="1066800" eaLnBrk="1" fontAlgn="auto" latinLnBrk="0" hangingPunct="1">
                <a:lnSpc>
                  <a:spcPct val="90000"/>
                </a:lnSpc>
                <a:spcBef>
                  <a:spcPct val="0"/>
                </a:spcBef>
                <a:spcAft>
                  <a:spcPct val="35000"/>
                </a:spcAft>
                <a:buClrTx/>
                <a:buSzTx/>
                <a:buFontTx/>
                <a:buNone/>
                <a:tabLst/>
                <a:defRPr/>
              </a:pPr>
              <a:endParaRPr kumimoji="0" lang="it-IT" sz="1700" b="0" i="0" u="none" strike="noStrike" kern="0" cap="none" spc="0" normalizeH="0" baseline="0" noProof="0" dirty="0">
                <a:ln>
                  <a:noFill/>
                </a:ln>
                <a:solidFill>
                  <a:prstClr val="white"/>
                </a:solidFill>
                <a:effectLst/>
                <a:uLnTx/>
                <a:uFillTx/>
                <a:latin typeface="Century Gothic"/>
                <a:ea typeface="+mn-ea"/>
                <a:cs typeface="+mn-cs"/>
              </a:endParaRPr>
            </a:p>
          </p:txBody>
        </p:sp>
      </p:grpSp>
      <p:grpSp>
        <p:nvGrpSpPr>
          <p:cNvPr id="14" name="Gruppo 13">
            <a:extLst>
              <a:ext uri="{FF2B5EF4-FFF2-40B4-BE49-F238E27FC236}">
                <a16:creationId xmlns:a16="http://schemas.microsoft.com/office/drawing/2014/main" id="{D76A0D8A-B0ED-4CC9-901D-47B3D9287001}"/>
              </a:ext>
            </a:extLst>
          </p:cNvPr>
          <p:cNvGrpSpPr/>
          <p:nvPr/>
        </p:nvGrpSpPr>
        <p:grpSpPr>
          <a:xfrm>
            <a:off x="1627094" y="2910720"/>
            <a:ext cx="2668707" cy="1543706"/>
            <a:chOff x="369271" y="1120588"/>
            <a:chExt cx="2063896" cy="1543706"/>
          </a:xfrm>
        </p:grpSpPr>
        <p:sp>
          <p:nvSpPr>
            <p:cNvPr id="15" name="Rettangolo arrotondato 16">
              <a:extLst>
                <a:ext uri="{FF2B5EF4-FFF2-40B4-BE49-F238E27FC236}">
                  <a16:creationId xmlns:a16="http://schemas.microsoft.com/office/drawing/2014/main" id="{A7798406-5FB4-4F09-A521-9ECA5F27577E}"/>
                </a:ext>
              </a:extLst>
            </p:cNvPr>
            <p:cNvSpPr/>
            <p:nvPr/>
          </p:nvSpPr>
          <p:spPr>
            <a:xfrm>
              <a:off x="369271" y="1120588"/>
              <a:ext cx="2063896" cy="1543706"/>
            </a:xfrm>
            <a:prstGeom prst="roundRect">
              <a:avLst>
                <a:gd name="adj" fmla="val 10000"/>
              </a:avLst>
            </a:prstGeom>
            <a:solidFill>
              <a:srgbClr val="909465">
                <a:alpha val="7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16" name="CasellaDiTesto 15">
              <a:extLst>
                <a:ext uri="{FF2B5EF4-FFF2-40B4-BE49-F238E27FC236}">
                  <a16:creationId xmlns:a16="http://schemas.microsoft.com/office/drawing/2014/main" id="{5A28A7CF-BA81-42DA-B15B-F86BA4B9F7BA}"/>
                </a:ext>
              </a:extLst>
            </p:cNvPr>
            <p:cNvSpPr txBox="1"/>
            <p:nvPr/>
          </p:nvSpPr>
          <p:spPr>
            <a:xfrm>
              <a:off x="414485" y="1165802"/>
              <a:ext cx="1973468" cy="1453278"/>
            </a:xfrm>
            <a:prstGeom prst="rect">
              <a:avLst/>
            </a:prstGeom>
            <a:noFill/>
            <a:ln>
              <a:noFill/>
            </a:ln>
            <a:effectLst/>
          </p:spPr>
          <p:txBody>
            <a:bodyPr spcFirstLastPara="0" vert="horz" wrap="square" lIns="95250" tIns="95250" rIns="95250" bIns="95250"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kumimoji="0" lang="it-IT" sz="2500" b="0" i="0" u="none" strike="noStrike" kern="0" cap="none" spc="0" normalizeH="0" baseline="0" noProof="0" dirty="0" err="1">
                  <a:ln>
                    <a:noFill/>
                  </a:ln>
                  <a:solidFill>
                    <a:prstClr val="white"/>
                  </a:solidFill>
                  <a:effectLst/>
                  <a:uLnTx/>
                  <a:uFillTx/>
                  <a:latin typeface="Century Gothic"/>
                  <a:ea typeface="+mn-ea"/>
                  <a:cs typeface="+mn-cs"/>
                </a:rPr>
                <a:t>Kindergartens</a:t>
              </a:r>
              <a:endParaRPr kumimoji="0" lang="it-IT" sz="2500" b="0" i="0" u="none" strike="noStrike" kern="0" cap="none" spc="0" normalizeH="0" baseline="0" noProof="0" dirty="0">
                <a:ln>
                  <a:noFill/>
                </a:ln>
                <a:solidFill>
                  <a:prstClr val="white"/>
                </a:solidFill>
                <a:effectLst/>
                <a:uLnTx/>
                <a:uFillTx/>
                <a:latin typeface="Century Gothic"/>
                <a:ea typeface="+mn-ea"/>
                <a:cs typeface="+mn-cs"/>
              </a:endParaRPr>
            </a:p>
          </p:txBody>
        </p:sp>
      </p:grpSp>
      <p:grpSp>
        <p:nvGrpSpPr>
          <p:cNvPr id="17" name="Gruppo 16">
            <a:extLst>
              <a:ext uri="{FF2B5EF4-FFF2-40B4-BE49-F238E27FC236}">
                <a16:creationId xmlns:a16="http://schemas.microsoft.com/office/drawing/2014/main" id="{ECB62CF3-8138-4175-AF94-A1326E08D86F}"/>
              </a:ext>
            </a:extLst>
          </p:cNvPr>
          <p:cNvGrpSpPr/>
          <p:nvPr/>
        </p:nvGrpSpPr>
        <p:grpSpPr>
          <a:xfrm>
            <a:off x="4381353" y="3107289"/>
            <a:ext cx="5747095" cy="960796"/>
            <a:chOff x="2482978" y="1345219"/>
            <a:chExt cx="6556159" cy="960796"/>
          </a:xfrm>
        </p:grpSpPr>
        <p:sp>
          <p:nvSpPr>
            <p:cNvPr id="18" name="Rettangolo arrotondato 19">
              <a:extLst>
                <a:ext uri="{FF2B5EF4-FFF2-40B4-BE49-F238E27FC236}">
                  <a16:creationId xmlns:a16="http://schemas.microsoft.com/office/drawing/2014/main" id="{218FFC0F-BB26-48ED-984F-4775D61A759F}"/>
                </a:ext>
              </a:extLst>
            </p:cNvPr>
            <p:cNvSpPr/>
            <p:nvPr/>
          </p:nvSpPr>
          <p:spPr>
            <a:xfrm>
              <a:off x="2549671" y="1345219"/>
              <a:ext cx="6489466" cy="904745"/>
            </a:xfrm>
            <a:prstGeom prst="roundRect">
              <a:avLst>
                <a:gd name="adj" fmla="val 10000"/>
              </a:avLst>
            </a:prstGeom>
            <a:solidFill>
              <a:srgbClr val="909465">
                <a:alpha val="70000"/>
                <a:hueOff val="0"/>
                <a:satOff val="0"/>
                <a:lumOff val="0"/>
                <a:alphaOff val="0"/>
              </a:srgbClr>
            </a:solidFill>
            <a:ln w="15875" cap="flat" cmpd="sng" algn="ctr">
              <a:solidFill>
                <a:sysClr val="window" lastClr="FFFFFF">
                  <a:hueOff val="0"/>
                  <a:satOff val="0"/>
                  <a:lumOff val="0"/>
                  <a:alphaOff val="0"/>
                </a:sysClr>
              </a:solidFill>
              <a:prstDash val="solid"/>
            </a:ln>
            <a:effectLst/>
          </p:spPr>
        </p:sp>
        <p:sp>
          <p:nvSpPr>
            <p:cNvPr id="19" name="CasellaDiTesto 18">
              <a:extLst>
                <a:ext uri="{FF2B5EF4-FFF2-40B4-BE49-F238E27FC236}">
                  <a16:creationId xmlns:a16="http://schemas.microsoft.com/office/drawing/2014/main" id="{9BB20D0F-DB9D-46AB-944E-E79E9BB0BCE1}"/>
                </a:ext>
              </a:extLst>
            </p:cNvPr>
            <p:cNvSpPr txBox="1"/>
            <p:nvPr/>
          </p:nvSpPr>
          <p:spPr>
            <a:xfrm>
              <a:off x="2482978" y="1454268"/>
              <a:ext cx="6436468" cy="851747"/>
            </a:xfrm>
            <a:prstGeom prst="rect">
              <a:avLst/>
            </a:prstGeom>
            <a:noFill/>
            <a:ln>
              <a:noFill/>
            </a:ln>
            <a:effectLst/>
          </p:spPr>
          <p:txBody>
            <a:bodyPr spcFirstLastPara="0" vert="horz" wrap="square" lIns="95250" tIns="95250" rIns="95250" bIns="95250" numCol="1" spcCol="1270" anchor="ctr" anchorCtr="0">
              <a:noAutofit/>
            </a:bodyPr>
            <a:lstStyle/>
            <a:p>
              <a:pPr marL="0" marR="0" lvl="0" indent="0" algn="ctr" defTabSz="1111250" eaLnBrk="1" fontAlgn="auto" latinLnBrk="0" hangingPunct="1">
                <a:lnSpc>
                  <a:spcPct val="90000"/>
                </a:lnSpc>
                <a:spcBef>
                  <a:spcPct val="0"/>
                </a:spcBef>
                <a:spcAft>
                  <a:spcPct val="35000"/>
                </a:spcAft>
                <a:buClrTx/>
                <a:buSzTx/>
                <a:buFontTx/>
                <a:buNone/>
                <a:tabLst/>
                <a:defRPr/>
              </a:pPr>
              <a:r>
                <a:rPr lang="it-IT" sz="2500" kern="0" dirty="0" err="1">
                  <a:solidFill>
                    <a:prstClr val="white"/>
                  </a:solidFill>
                  <a:latin typeface="Century Gothic"/>
                </a:rPr>
                <a:t>Equivalent</a:t>
              </a:r>
              <a:r>
                <a:rPr lang="it-IT" sz="2500" kern="0" dirty="0">
                  <a:solidFill>
                    <a:prstClr val="white"/>
                  </a:solidFill>
                  <a:latin typeface="Century Gothic"/>
                </a:rPr>
                <a:t> </a:t>
              </a:r>
              <a:r>
                <a:rPr lang="it-IT" sz="2500" kern="0" dirty="0" err="1">
                  <a:solidFill>
                    <a:prstClr val="white"/>
                  </a:solidFill>
                  <a:latin typeface="Century Gothic"/>
                </a:rPr>
                <a:t>kindergartens</a:t>
              </a:r>
              <a:endParaRPr kumimoji="0" lang="it-IT" sz="2500" b="0" i="0" u="none" strike="noStrike" kern="0" cap="none" spc="0" normalizeH="0" baseline="0" noProof="0" dirty="0">
                <a:ln>
                  <a:noFill/>
                </a:ln>
                <a:solidFill>
                  <a:prstClr val="white"/>
                </a:solidFill>
                <a:effectLst/>
                <a:uLnTx/>
                <a:uFillTx/>
                <a:latin typeface="Century Gothic"/>
                <a:ea typeface="+mn-ea"/>
                <a:cs typeface="+mn-cs"/>
              </a:endParaRPr>
            </a:p>
          </p:txBody>
        </p:sp>
      </p:grpSp>
    </p:spTree>
    <p:extLst>
      <p:ext uri="{BB962C8B-B14F-4D97-AF65-F5344CB8AC3E}">
        <p14:creationId xmlns:p14="http://schemas.microsoft.com/office/powerpoint/2010/main" val="47620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2E76E3-DB4C-4FE5-BB20-DF0AF15955DC}"/>
              </a:ext>
            </a:extLst>
          </p:cNvPr>
          <p:cNvSpPr txBox="1">
            <a:spLocks/>
          </p:cNvSpPr>
          <p:nvPr/>
        </p:nvSpPr>
        <p:spPr>
          <a:xfrm>
            <a:off x="5601478" y="1452758"/>
            <a:ext cx="5194068" cy="595047"/>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000" b="1" dirty="0">
                <a:solidFill>
                  <a:srgbClr val="FF00FF"/>
                </a:solidFill>
              </a:rPr>
              <a:t>20 </a:t>
            </a:r>
            <a:r>
              <a:rPr lang="it-IT" sz="2000" b="1" dirty="0" err="1">
                <a:solidFill>
                  <a:srgbClr val="FF00FF"/>
                </a:solidFill>
              </a:rPr>
              <a:t>cycles</a:t>
            </a:r>
            <a:r>
              <a:rPr lang="it-IT" sz="2000" b="1" dirty="0">
                <a:solidFill>
                  <a:srgbClr val="FF00FF"/>
                </a:solidFill>
              </a:rPr>
              <a:t> of </a:t>
            </a:r>
            <a:r>
              <a:rPr lang="it-IT" sz="2000" b="1" dirty="0" err="1">
                <a:solidFill>
                  <a:srgbClr val="FF00FF"/>
                </a:solidFill>
              </a:rPr>
              <a:t>coordination</a:t>
            </a:r>
            <a:endParaRPr lang="it-IT" sz="2000" b="1" dirty="0">
              <a:solidFill>
                <a:srgbClr val="FF00FF"/>
              </a:solidFill>
            </a:endParaRPr>
          </a:p>
        </p:txBody>
      </p:sp>
      <p:sp>
        <p:nvSpPr>
          <p:cNvPr id="4" name="Rettangolo 3">
            <a:extLst>
              <a:ext uri="{FF2B5EF4-FFF2-40B4-BE49-F238E27FC236}">
                <a16:creationId xmlns:a16="http://schemas.microsoft.com/office/drawing/2014/main" id="{5A941818-E02E-437D-A663-4D47104DF640}"/>
              </a:ext>
            </a:extLst>
          </p:cNvPr>
          <p:cNvSpPr/>
          <p:nvPr/>
        </p:nvSpPr>
        <p:spPr>
          <a:xfrm>
            <a:off x="1008433" y="715210"/>
            <a:ext cx="4328678" cy="5324535"/>
          </a:xfrm>
          <a:prstGeom prst="rect">
            <a:avLst/>
          </a:prstGeom>
        </p:spPr>
        <p:txBody>
          <a:bodyPr wrap="square">
            <a:spAutoFit/>
          </a:bodyPr>
          <a:lstStyle/>
          <a:p>
            <a:r>
              <a:rPr lang="it-IT" sz="1700" b="1" dirty="0">
                <a:solidFill>
                  <a:srgbClr val="002060"/>
                </a:solidFill>
                <a:latin typeface="Neue Haas Grotesk Text Pro Ultr" panose="020B0504020202020204" pitchFamily="34" charset="0"/>
              </a:rPr>
              <a:t>Circolo di Ala</a:t>
            </a:r>
          </a:p>
          <a:p>
            <a:r>
              <a:rPr lang="it-IT" sz="1700" b="1" dirty="0">
                <a:solidFill>
                  <a:srgbClr val="002060"/>
                </a:solidFill>
                <a:latin typeface="Neue Haas Grotesk Text Pro Ultr" panose="020B0504020202020204" pitchFamily="34" charset="0"/>
              </a:rPr>
              <a:t>Circolo  Alta Valsugana</a:t>
            </a:r>
          </a:p>
          <a:p>
            <a:r>
              <a:rPr lang="it-IT" sz="1700" b="1" dirty="0">
                <a:solidFill>
                  <a:srgbClr val="002060"/>
                </a:solidFill>
                <a:latin typeface="Neue Haas Grotesk Text Pro Ultr" panose="020B0504020202020204" pitchFamily="34" charset="0"/>
              </a:rPr>
              <a:t>Circolo  di Borgo Valsugana</a:t>
            </a:r>
          </a:p>
          <a:p>
            <a:r>
              <a:rPr lang="it-IT" sz="1700" b="1" dirty="0">
                <a:solidFill>
                  <a:srgbClr val="002060"/>
                </a:solidFill>
                <a:latin typeface="Neue Haas Grotesk Text Pro Ultr" panose="020B0504020202020204" pitchFamily="34" charset="0"/>
              </a:rPr>
              <a:t>Circolo  Giudicarie Esteriori</a:t>
            </a:r>
          </a:p>
          <a:p>
            <a:r>
              <a:rPr lang="it-IT" sz="1700" b="1" dirty="0">
                <a:solidFill>
                  <a:srgbClr val="002060"/>
                </a:solidFill>
                <a:latin typeface="Neue Haas Grotesk Text Pro Ultr" panose="020B0504020202020204" pitchFamily="34" charset="0"/>
              </a:rPr>
              <a:t>Circolo di Mezzocorona e Val di Cembra</a:t>
            </a:r>
          </a:p>
          <a:p>
            <a:r>
              <a:rPr lang="it-IT" sz="1700" b="1" dirty="0">
                <a:solidFill>
                  <a:srgbClr val="002060"/>
                </a:solidFill>
                <a:latin typeface="Neue Haas Grotesk Text Pro Ultr" panose="020B0504020202020204" pitchFamily="34" charset="0"/>
              </a:rPr>
              <a:t>Circolo di Mezzolombardo</a:t>
            </a:r>
          </a:p>
          <a:p>
            <a:r>
              <a:rPr lang="it-IT" sz="1700" b="1" dirty="0">
                <a:solidFill>
                  <a:srgbClr val="002060"/>
                </a:solidFill>
                <a:latin typeface="Neue Haas Grotesk Text Pro Ultr" panose="020B0504020202020204" pitchFamily="34" charset="0"/>
              </a:rPr>
              <a:t>Circolo di Mori</a:t>
            </a:r>
          </a:p>
          <a:p>
            <a:r>
              <a:rPr lang="it-IT" sz="1700" b="1" dirty="0">
                <a:solidFill>
                  <a:srgbClr val="002060"/>
                </a:solidFill>
                <a:latin typeface="Neue Haas Grotesk Text Pro Ultr" panose="020B0504020202020204" pitchFamily="34" charset="0"/>
              </a:rPr>
              <a:t>Circolo di Riva del Garda</a:t>
            </a:r>
          </a:p>
          <a:p>
            <a:r>
              <a:rPr lang="it-IT" sz="1700" b="1" dirty="0">
                <a:solidFill>
                  <a:srgbClr val="002060"/>
                </a:solidFill>
                <a:latin typeface="Neue Haas Grotesk Text Pro Ultr" panose="020B0504020202020204" pitchFamily="34" charset="0"/>
              </a:rPr>
              <a:t>Circolo di Rovereto e Vallagarina</a:t>
            </a:r>
          </a:p>
          <a:p>
            <a:r>
              <a:rPr lang="it-IT" sz="1700" b="1" dirty="0">
                <a:solidFill>
                  <a:srgbClr val="002060"/>
                </a:solidFill>
                <a:latin typeface="Neue Haas Grotesk Text Pro Ultr" panose="020B0504020202020204" pitchFamily="34" charset="0"/>
              </a:rPr>
              <a:t>Circolo di Sarche</a:t>
            </a:r>
          </a:p>
          <a:p>
            <a:r>
              <a:rPr lang="it-IT" sz="1700" b="1" dirty="0">
                <a:solidFill>
                  <a:srgbClr val="002060"/>
                </a:solidFill>
                <a:latin typeface="Neue Haas Grotesk Text Pro Ultr" panose="020B0504020202020204" pitchFamily="34" charset="0"/>
              </a:rPr>
              <a:t>Circolo di Trento 1</a:t>
            </a:r>
          </a:p>
          <a:p>
            <a:r>
              <a:rPr lang="it-IT" sz="1700" b="1" dirty="0">
                <a:solidFill>
                  <a:srgbClr val="002060"/>
                </a:solidFill>
                <a:latin typeface="Neue Haas Grotesk Text Pro Ultr" panose="020B0504020202020204" pitchFamily="34" charset="0"/>
              </a:rPr>
              <a:t>Circolo di Trento 2</a:t>
            </a:r>
          </a:p>
          <a:p>
            <a:r>
              <a:rPr lang="it-IT" sz="1700" b="1" dirty="0">
                <a:solidFill>
                  <a:srgbClr val="002060"/>
                </a:solidFill>
                <a:latin typeface="Neue Haas Grotesk Text Pro Ultr" panose="020B0504020202020204" pitchFamily="34" charset="0"/>
              </a:rPr>
              <a:t>Circolo di Trento 3</a:t>
            </a:r>
          </a:p>
          <a:p>
            <a:r>
              <a:rPr lang="it-IT" sz="1700" b="1" dirty="0">
                <a:solidFill>
                  <a:srgbClr val="002060"/>
                </a:solidFill>
                <a:latin typeface="Neue Haas Grotesk Text Pro Ultr" panose="020B0504020202020204" pitchFamily="34" charset="0"/>
              </a:rPr>
              <a:t>Circolo Val di Fiemme e Val di Cembra</a:t>
            </a:r>
          </a:p>
          <a:p>
            <a:r>
              <a:rPr lang="it-IT" sz="1700" b="1" dirty="0">
                <a:solidFill>
                  <a:srgbClr val="002060"/>
                </a:solidFill>
                <a:latin typeface="Neue Haas Grotesk Text Pro Ultr" panose="020B0504020202020204" pitchFamily="34" charset="0"/>
              </a:rPr>
              <a:t>Circolo Val di Fiemme e Val di Fassa</a:t>
            </a:r>
          </a:p>
          <a:p>
            <a:r>
              <a:rPr lang="it-IT" sz="1700" b="1" dirty="0">
                <a:solidFill>
                  <a:srgbClr val="002060"/>
                </a:solidFill>
                <a:latin typeface="Neue Haas Grotesk Text Pro Ultr" panose="020B0504020202020204" pitchFamily="34" charset="0"/>
              </a:rPr>
              <a:t>Circolo Val di Non</a:t>
            </a:r>
          </a:p>
          <a:p>
            <a:r>
              <a:rPr lang="it-IT" sz="1700" b="1" dirty="0">
                <a:solidFill>
                  <a:srgbClr val="002060"/>
                </a:solidFill>
                <a:latin typeface="Neue Haas Grotesk Text Pro Ultr" panose="020B0504020202020204" pitchFamily="34" charset="0"/>
              </a:rPr>
              <a:t>Circolo Val di Non e Val di Sole</a:t>
            </a:r>
          </a:p>
          <a:p>
            <a:r>
              <a:rPr lang="it-IT" sz="1700" b="1" dirty="0">
                <a:solidFill>
                  <a:srgbClr val="002060"/>
                </a:solidFill>
                <a:latin typeface="Neue Haas Grotesk Text Pro Ultr" panose="020B0504020202020204" pitchFamily="34" charset="0"/>
              </a:rPr>
              <a:t>Circolo Valle del Chiese</a:t>
            </a:r>
          </a:p>
          <a:p>
            <a:r>
              <a:rPr lang="it-IT" sz="1700" b="1" dirty="0">
                <a:solidFill>
                  <a:srgbClr val="002060"/>
                </a:solidFill>
                <a:latin typeface="Neue Haas Grotesk Text Pro Ultr" panose="020B0504020202020204" pitchFamily="34" charset="0"/>
              </a:rPr>
              <a:t>Circolo Val Rendena</a:t>
            </a:r>
          </a:p>
          <a:p>
            <a:r>
              <a:rPr lang="it-IT" sz="1700" b="1" dirty="0">
                <a:solidFill>
                  <a:srgbClr val="002060"/>
                </a:solidFill>
                <a:latin typeface="Neue Haas Grotesk Text Pro Ultr" panose="020B0504020202020204" pitchFamily="34" charset="0"/>
              </a:rPr>
              <a:t>Circolo Valsugana e Primiero</a:t>
            </a:r>
          </a:p>
        </p:txBody>
      </p:sp>
      <p:pic>
        <p:nvPicPr>
          <p:cNvPr id="5" name="Segnaposto contenuto 8">
            <a:extLst>
              <a:ext uri="{FF2B5EF4-FFF2-40B4-BE49-F238E27FC236}">
                <a16:creationId xmlns:a16="http://schemas.microsoft.com/office/drawing/2014/main" id="{D3BBBD21-842B-46C4-8852-B6E160D895A3}"/>
              </a:ext>
            </a:extLst>
          </p:cNvPr>
          <p:cNvPicPr>
            <a:picLocks noChangeAspect="1"/>
          </p:cNvPicPr>
          <p:nvPr/>
        </p:nvPicPr>
        <p:blipFill rotWithShape="1">
          <a:blip r:embed="rId2"/>
          <a:srcRect l="31224" t="20931" r="29115" b="18221"/>
          <a:stretch/>
        </p:blipFill>
        <p:spPr>
          <a:xfrm>
            <a:off x="5601478" y="1929404"/>
            <a:ext cx="5194068" cy="4171150"/>
          </a:xfrm>
          <a:prstGeom prst="rect">
            <a:avLst/>
          </a:prstGeom>
        </p:spPr>
      </p:pic>
      <p:pic>
        <p:nvPicPr>
          <p:cNvPr id="7" name="Immagine 6">
            <a:extLst>
              <a:ext uri="{FF2B5EF4-FFF2-40B4-BE49-F238E27FC236}">
                <a16:creationId xmlns:a16="http://schemas.microsoft.com/office/drawing/2014/main" id="{E48F826C-E1AE-4C45-9405-F83CDA917245}"/>
              </a:ext>
            </a:extLst>
          </p:cNvPr>
          <p:cNvPicPr>
            <a:picLocks noChangeAspect="1"/>
          </p:cNvPicPr>
          <p:nvPr/>
        </p:nvPicPr>
        <p:blipFill rotWithShape="1">
          <a:blip r:embed="rId3">
            <a:extLst>
              <a:ext uri="{28A0092B-C50C-407E-A947-70E740481C1C}">
                <a14:useLocalDpi xmlns:a14="http://schemas.microsoft.com/office/drawing/2010/main" val="0"/>
              </a:ext>
            </a:extLst>
          </a:blip>
          <a:srcRect l="4396"/>
          <a:stretch/>
        </p:blipFill>
        <p:spPr>
          <a:xfrm>
            <a:off x="5601478" y="471036"/>
            <a:ext cx="3247052" cy="981722"/>
          </a:xfrm>
          <a:prstGeom prst="rect">
            <a:avLst/>
          </a:prstGeom>
        </p:spPr>
      </p:pic>
    </p:spTree>
    <p:extLst>
      <p:ext uri="{BB962C8B-B14F-4D97-AF65-F5344CB8AC3E}">
        <p14:creationId xmlns:p14="http://schemas.microsoft.com/office/powerpoint/2010/main" val="121692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48191" y="2093306"/>
            <a:ext cx="4680520" cy="1200329"/>
          </a:xfrm>
          <a:prstGeom prst="rect">
            <a:avLst/>
          </a:prstGeom>
        </p:spPr>
        <p:txBody>
          <a:bodyPr wrap="square">
            <a:spAutoFit/>
          </a:bodyPr>
          <a:lstStyle/>
          <a:p>
            <a:r>
              <a:rPr lang="en-US" sz="2400" dirty="0">
                <a:solidFill>
                  <a:srgbClr val="002060"/>
                </a:solidFill>
                <a:latin typeface="Century Gothic"/>
              </a:rPr>
              <a:t>On the life and future of children, there are relevant issues open for everyone</a:t>
            </a:r>
            <a:endParaRPr lang="it-IT" sz="2400" dirty="0">
              <a:solidFill>
                <a:srgbClr val="002060"/>
              </a:solidFill>
              <a:latin typeface="Century Gothic"/>
            </a:endParaRPr>
          </a:p>
        </p:txBody>
      </p:sp>
      <p:sp>
        <p:nvSpPr>
          <p:cNvPr id="4" name="CasellaDiTesto 3"/>
          <p:cNvSpPr txBox="1"/>
          <p:nvPr/>
        </p:nvSpPr>
        <p:spPr>
          <a:xfrm>
            <a:off x="948191" y="800623"/>
            <a:ext cx="10132185" cy="707886"/>
          </a:xfrm>
          <a:prstGeom prst="rect">
            <a:avLst/>
          </a:prstGeom>
          <a:noFill/>
        </p:spPr>
        <p:txBody>
          <a:bodyPr wrap="square" rtlCol="0">
            <a:spAutoFit/>
          </a:bodyPr>
          <a:lstStyle/>
          <a:p>
            <a:r>
              <a:rPr lang="en-US" sz="4000" dirty="0">
                <a:solidFill>
                  <a:srgbClr val="C00000"/>
                </a:solidFill>
                <a:latin typeface="Century Gothic"/>
              </a:rPr>
              <a:t>Education concerns </a:t>
            </a:r>
            <a:r>
              <a:rPr lang="it-IT" sz="4000" dirty="0">
                <a:solidFill>
                  <a:srgbClr val="C00000"/>
                </a:solidFill>
                <a:latin typeface="Century Gothic"/>
              </a:rPr>
              <a:t>« </a:t>
            </a:r>
            <a:r>
              <a:rPr lang="en-US" sz="4000" dirty="0">
                <a:solidFill>
                  <a:srgbClr val="C00000"/>
                </a:solidFill>
                <a:latin typeface="Century Gothic"/>
              </a:rPr>
              <a:t>the entire village</a:t>
            </a:r>
            <a:r>
              <a:rPr lang="it-IT" sz="4000" dirty="0">
                <a:solidFill>
                  <a:srgbClr val="C00000"/>
                </a:solidFill>
                <a:latin typeface="Century Gothic"/>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191" y="3407692"/>
            <a:ext cx="4230299" cy="2673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reccia circolare a sinistra 4"/>
          <p:cNvSpPr/>
          <p:nvPr/>
        </p:nvSpPr>
        <p:spPr>
          <a:xfrm rot="19119884">
            <a:off x="10319761" y="2581543"/>
            <a:ext cx="490559" cy="1002827"/>
          </a:xfrm>
          <a:prstGeom prst="curvedLeftArrow">
            <a:avLst/>
          </a:prstGeom>
          <a:solidFill>
            <a:schemeClr val="accent1"/>
          </a:solidFill>
        </p:spPr>
        <p:txBody>
          <a:bodyPr wrap="square" rtlCol="0" anchor="ctr">
            <a:spAutoFit/>
          </a:bodyPr>
          <a:lstStyle/>
          <a:p>
            <a:pPr algn="ctr"/>
            <a:endParaRPr lang="it-IT" sz="2400" dirty="0">
              <a:solidFill>
                <a:srgbClr val="303189"/>
              </a:solidFill>
              <a:latin typeface="Century Gothic"/>
            </a:endParaRPr>
          </a:p>
        </p:txBody>
      </p:sp>
      <p:sp>
        <p:nvSpPr>
          <p:cNvPr id="7" name="CasellaDiTesto 6"/>
          <p:cNvSpPr txBox="1"/>
          <p:nvPr/>
        </p:nvSpPr>
        <p:spPr>
          <a:xfrm>
            <a:off x="6883084" y="3600470"/>
            <a:ext cx="3390469" cy="830997"/>
          </a:xfrm>
          <a:prstGeom prst="rect">
            <a:avLst/>
          </a:prstGeom>
          <a:noFill/>
        </p:spPr>
        <p:txBody>
          <a:bodyPr wrap="square" rtlCol="0">
            <a:spAutoFit/>
          </a:bodyPr>
          <a:lstStyle/>
          <a:p>
            <a:pPr marL="342900" indent="-342900">
              <a:buBlip>
                <a:blip r:embed="rId3"/>
              </a:buBlip>
            </a:pPr>
            <a:r>
              <a:rPr lang="it-IT" sz="2400" dirty="0">
                <a:solidFill>
                  <a:srgbClr val="002060"/>
                </a:solidFill>
                <a:latin typeface="Century Gothic"/>
              </a:rPr>
              <a:t>Focus on thinking and planning</a:t>
            </a:r>
          </a:p>
        </p:txBody>
      </p:sp>
      <p:sp>
        <p:nvSpPr>
          <p:cNvPr id="10" name="CasellaDiTesto 9"/>
          <p:cNvSpPr txBox="1"/>
          <p:nvPr/>
        </p:nvSpPr>
        <p:spPr>
          <a:xfrm>
            <a:off x="6883084" y="4657404"/>
            <a:ext cx="3888432" cy="1200329"/>
          </a:xfrm>
          <a:prstGeom prst="rect">
            <a:avLst/>
          </a:prstGeom>
          <a:noFill/>
        </p:spPr>
        <p:txBody>
          <a:bodyPr wrap="square" rtlCol="0">
            <a:spAutoFit/>
          </a:bodyPr>
          <a:lstStyle/>
          <a:p>
            <a:pPr marL="342900" indent="-342900">
              <a:buBlip>
                <a:blip r:embed="rId3"/>
              </a:buBlip>
            </a:pPr>
            <a:r>
              <a:rPr lang="en-US" sz="2400" dirty="0">
                <a:solidFill>
                  <a:srgbClr val="002060"/>
                </a:solidFill>
                <a:latin typeface="Century Gothic"/>
              </a:rPr>
              <a:t>Opening up to inter-action to generate social value</a:t>
            </a:r>
            <a:endParaRPr lang="it-IT" sz="2400" dirty="0">
              <a:solidFill>
                <a:srgbClr val="002060"/>
              </a:solidFill>
              <a:latin typeface="Century Gothic"/>
            </a:endParaRPr>
          </a:p>
        </p:txBody>
      </p:sp>
      <p:sp>
        <p:nvSpPr>
          <p:cNvPr id="3" name="CasellaDiTesto 2">
            <a:extLst>
              <a:ext uri="{FF2B5EF4-FFF2-40B4-BE49-F238E27FC236}">
                <a16:creationId xmlns:a16="http://schemas.microsoft.com/office/drawing/2014/main" id="{3C375C30-2D3C-4104-A54D-B9AFB280D888}"/>
              </a:ext>
            </a:extLst>
          </p:cNvPr>
          <p:cNvSpPr txBox="1"/>
          <p:nvPr/>
        </p:nvSpPr>
        <p:spPr>
          <a:xfrm>
            <a:off x="6718042" y="2082351"/>
            <a:ext cx="2388637" cy="1200329"/>
          </a:xfrm>
          <a:prstGeom prst="rect">
            <a:avLst/>
          </a:prstGeom>
          <a:noFill/>
        </p:spPr>
        <p:txBody>
          <a:bodyPr wrap="square" rtlCol="0">
            <a:spAutoFit/>
          </a:bodyPr>
          <a:lstStyle/>
          <a:p>
            <a:r>
              <a:rPr lang="it-IT" sz="2400" dirty="0">
                <a:solidFill>
                  <a:srgbClr val="002060"/>
                </a:solidFill>
              </a:rPr>
              <a:t>THE CHOICES OF THE FEDERATION</a:t>
            </a:r>
          </a:p>
        </p:txBody>
      </p:sp>
      <p:sp>
        <p:nvSpPr>
          <p:cNvPr id="9" name="Freccia a destra 8">
            <a:extLst>
              <a:ext uri="{FF2B5EF4-FFF2-40B4-BE49-F238E27FC236}">
                <a16:creationId xmlns:a16="http://schemas.microsoft.com/office/drawing/2014/main" id="{4959EA30-66A8-4CA6-928E-90CE2282976A}"/>
              </a:ext>
            </a:extLst>
          </p:cNvPr>
          <p:cNvSpPr/>
          <p:nvPr/>
        </p:nvSpPr>
        <p:spPr>
          <a:xfrm>
            <a:off x="11364686" y="690465"/>
            <a:ext cx="699796" cy="895739"/>
          </a:xfrm>
          <a:prstGeom prst="rightArrow">
            <a:avLst/>
          </a:prstGeom>
        </p:spPr>
        <p:txBody>
          <a:bodyPr rtlCol="0" anchor="ctr">
            <a:spAutoFit/>
          </a:bodyPr>
          <a:lstStyle/>
          <a:p>
            <a:pPr algn="ctr"/>
            <a:endParaRPr lang="it-IT" sz="2400" dirty="0">
              <a:solidFill>
                <a:srgbClr val="303189"/>
              </a:solidFill>
              <a:latin typeface="+mj-lt"/>
            </a:endParaRPr>
          </a:p>
        </p:txBody>
      </p:sp>
      <p:sp>
        <p:nvSpPr>
          <p:cNvPr id="11" name="Freccia a destra 10">
            <a:extLst>
              <a:ext uri="{FF2B5EF4-FFF2-40B4-BE49-F238E27FC236}">
                <a16:creationId xmlns:a16="http://schemas.microsoft.com/office/drawing/2014/main" id="{0A18D6F3-2BC1-41F5-BEE3-5E6842CC2AD8}"/>
              </a:ext>
            </a:extLst>
          </p:cNvPr>
          <p:cNvSpPr/>
          <p:nvPr/>
        </p:nvSpPr>
        <p:spPr>
          <a:xfrm>
            <a:off x="5686300" y="2380832"/>
            <a:ext cx="515792" cy="818084"/>
          </a:xfrm>
          <a:prstGeom prst="rightArrow">
            <a:avLst/>
          </a:prstGeom>
          <a:solidFill>
            <a:schemeClr val="accent1"/>
          </a:solidFill>
        </p:spPr>
        <p:txBody>
          <a:bodyPr rtlCol="0" anchor="ctr">
            <a:spAutoFit/>
          </a:bodyPr>
          <a:lstStyle/>
          <a:p>
            <a:pPr algn="ctr"/>
            <a:endParaRPr lang="it-IT" sz="2400" dirty="0">
              <a:solidFill>
                <a:srgbClr val="303189"/>
              </a:solidFill>
              <a:latin typeface="+mj-lt"/>
            </a:endParaRPr>
          </a:p>
        </p:txBody>
      </p:sp>
    </p:spTree>
    <p:extLst>
      <p:ext uri="{BB962C8B-B14F-4D97-AF65-F5344CB8AC3E}">
        <p14:creationId xmlns:p14="http://schemas.microsoft.com/office/powerpoint/2010/main" val="2820756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92530" y="1858667"/>
            <a:ext cx="4680520" cy="830997"/>
          </a:xfrm>
          <a:prstGeom prst="rect">
            <a:avLst/>
          </a:prstGeom>
        </p:spPr>
        <p:txBody>
          <a:bodyPr wrap="square">
            <a:spAutoFit/>
          </a:bodyPr>
          <a:lstStyle/>
          <a:p>
            <a:r>
              <a:rPr lang="en-US" sz="2400" dirty="0">
                <a:solidFill>
                  <a:srgbClr val="002060"/>
                </a:solidFill>
              </a:rPr>
              <a:t>Focus on thinking, relationship and community</a:t>
            </a:r>
            <a:endParaRPr lang="it-IT" sz="2400" dirty="0">
              <a:solidFill>
                <a:srgbClr val="002060"/>
              </a:solidFill>
              <a:latin typeface="Century Gothic"/>
            </a:endParaRPr>
          </a:p>
        </p:txBody>
      </p:sp>
      <p:sp>
        <p:nvSpPr>
          <p:cNvPr id="4" name="CasellaDiTesto 3"/>
          <p:cNvSpPr txBox="1"/>
          <p:nvPr/>
        </p:nvSpPr>
        <p:spPr>
          <a:xfrm>
            <a:off x="1062867" y="796245"/>
            <a:ext cx="8310288" cy="707886"/>
          </a:xfrm>
          <a:prstGeom prst="rect">
            <a:avLst/>
          </a:prstGeom>
          <a:noFill/>
        </p:spPr>
        <p:txBody>
          <a:bodyPr wrap="none" rtlCol="0">
            <a:spAutoFit/>
          </a:bodyPr>
          <a:lstStyle/>
          <a:p>
            <a:r>
              <a:rPr lang="it-IT" sz="4000" dirty="0">
                <a:solidFill>
                  <a:srgbClr val="C00000"/>
                </a:solidFill>
                <a:latin typeface="Century Gothic"/>
              </a:rPr>
              <a:t>THE KINDERTGARTEN’S THINKING</a:t>
            </a:r>
          </a:p>
        </p:txBody>
      </p:sp>
      <p:sp>
        <p:nvSpPr>
          <p:cNvPr id="5" name="Freccia circolare a sinistra 4"/>
          <p:cNvSpPr/>
          <p:nvPr/>
        </p:nvSpPr>
        <p:spPr>
          <a:xfrm rot="19119884">
            <a:off x="9356452" y="1719205"/>
            <a:ext cx="805604" cy="1226547"/>
          </a:xfrm>
          <a:prstGeom prst="curvedLeftArrow">
            <a:avLst/>
          </a:prstGeom>
          <a:solidFill>
            <a:schemeClr val="accent1"/>
          </a:solidFill>
        </p:spPr>
        <p:txBody>
          <a:bodyPr wrap="square" rtlCol="0" anchor="ctr">
            <a:spAutoFit/>
          </a:bodyPr>
          <a:lstStyle/>
          <a:p>
            <a:pPr algn="ctr"/>
            <a:endParaRPr lang="it-IT" sz="2400" dirty="0">
              <a:solidFill>
                <a:srgbClr val="303189"/>
              </a:solidFill>
              <a:latin typeface="Century Gothic"/>
            </a:endParaRPr>
          </a:p>
        </p:txBody>
      </p:sp>
      <p:sp>
        <p:nvSpPr>
          <p:cNvPr id="7" name="CasellaDiTesto 6"/>
          <p:cNvSpPr txBox="1"/>
          <p:nvPr/>
        </p:nvSpPr>
        <p:spPr>
          <a:xfrm>
            <a:off x="6735161" y="3058996"/>
            <a:ext cx="3327406" cy="1200329"/>
          </a:xfrm>
          <a:prstGeom prst="rect">
            <a:avLst/>
          </a:prstGeom>
          <a:noFill/>
        </p:spPr>
        <p:txBody>
          <a:bodyPr wrap="square" rtlCol="0">
            <a:spAutoFit/>
          </a:bodyPr>
          <a:lstStyle/>
          <a:p>
            <a:pPr marL="342900" indent="-342900">
              <a:buBlip>
                <a:blip r:embed="rId2"/>
              </a:buBlip>
            </a:pPr>
            <a:r>
              <a:rPr lang="en-US" sz="2400" dirty="0">
                <a:solidFill>
                  <a:srgbClr val="002060"/>
                </a:solidFill>
              </a:rPr>
              <a:t>Must be realized through the school project</a:t>
            </a:r>
            <a:endParaRPr lang="it-IT" sz="2400" dirty="0">
              <a:solidFill>
                <a:srgbClr val="002060"/>
              </a:solidFill>
              <a:latin typeface="Century Gothic"/>
            </a:endParaRPr>
          </a:p>
        </p:txBody>
      </p:sp>
      <p:sp>
        <p:nvSpPr>
          <p:cNvPr id="3" name="CasellaDiTesto 2"/>
          <p:cNvSpPr txBox="1"/>
          <p:nvPr/>
        </p:nvSpPr>
        <p:spPr>
          <a:xfrm>
            <a:off x="6919559" y="5230758"/>
            <a:ext cx="3377848" cy="461665"/>
          </a:xfrm>
          <a:prstGeom prst="rect">
            <a:avLst/>
          </a:prstGeom>
          <a:solidFill>
            <a:srgbClr val="CCCC00">
              <a:alpha val="55000"/>
            </a:srgbClr>
          </a:solidFill>
        </p:spPr>
        <p:txBody>
          <a:bodyPr wrap="none" rtlCol="0">
            <a:spAutoFit/>
          </a:bodyPr>
          <a:lstStyle/>
          <a:p>
            <a:pPr algn="ctr"/>
            <a:r>
              <a:rPr lang="it-IT" sz="2400" dirty="0">
                <a:solidFill>
                  <a:srgbClr val="002060"/>
                </a:solidFill>
                <a:latin typeface="Century Gothic"/>
              </a:rPr>
              <a:t>Learning </a:t>
            </a:r>
            <a:r>
              <a:rPr lang="it-IT" sz="2400" dirty="0" err="1">
                <a:solidFill>
                  <a:srgbClr val="002060"/>
                </a:solidFill>
                <a:latin typeface="Century Gothic"/>
              </a:rPr>
              <a:t>experiences</a:t>
            </a:r>
            <a:endParaRPr lang="it-IT" sz="2400" dirty="0">
              <a:solidFill>
                <a:srgbClr val="002060"/>
              </a:solidFill>
              <a:latin typeface="Century Gothic"/>
            </a:endParaRPr>
          </a:p>
        </p:txBody>
      </p:sp>
      <p:sp>
        <p:nvSpPr>
          <p:cNvPr id="6" name="Freccia in giù 5"/>
          <p:cNvSpPr/>
          <p:nvPr/>
        </p:nvSpPr>
        <p:spPr>
          <a:xfrm>
            <a:off x="8175042" y="4438306"/>
            <a:ext cx="866881" cy="613470"/>
          </a:xfrm>
          <a:prstGeom prst="downArrow">
            <a:avLst/>
          </a:prstGeom>
          <a:solidFill>
            <a:srgbClr val="CCCC00"/>
          </a:solidFill>
        </p:spPr>
        <p:txBody>
          <a:bodyPr rtlCol="0" anchor="ctr">
            <a:spAutoFit/>
          </a:bodyPr>
          <a:lstStyle/>
          <a:p>
            <a:pPr algn="ctr"/>
            <a:endParaRPr lang="it-IT" sz="2400" dirty="0">
              <a:solidFill>
                <a:srgbClr val="303189"/>
              </a:solidFill>
              <a:latin typeface="Century Gothic"/>
            </a:endParaRPr>
          </a:p>
        </p:txBody>
      </p:sp>
      <p:pic>
        <p:nvPicPr>
          <p:cNvPr id="3074" name="Picture 2" descr="C:\Users\cavalloros\Documents\DATI\2016-17\ALTRISPAZI\ALTRISPAZI N. 12 - agosto 2016\aaa.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480" y="3143489"/>
            <a:ext cx="3854520" cy="2890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3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79764" y="685433"/>
            <a:ext cx="7776488" cy="707886"/>
          </a:xfrm>
          <a:prstGeom prst="rect">
            <a:avLst/>
          </a:prstGeom>
          <a:noFill/>
        </p:spPr>
        <p:txBody>
          <a:bodyPr wrap="none" rtlCol="0">
            <a:spAutoFit/>
          </a:bodyPr>
          <a:lstStyle/>
          <a:p>
            <a:r>
              <a:rPr lang="it-IT" sz="4000" dirty="0">
                <a:solidFill>
                  <a:srgbClr val="C00000"/>
                </a:solidFill>
                <a:latin typeface="Century Gothic"/>
              </a:rPr>
              <a:t>SUPPORT CHILDREN'S THINKING</a:t>
            </a:r>
          </a:p>
        </p:txBody>
      </p:sp>
      <p:sp>
        <p:nvSpPr>
          <p:cNvPr id="3" name="Rettangolo 2"/>
          <p:cNvSpPr/>
          <p:nvPr/>
        </p:nvSpPr>
        <p:spPr>
          <a:xfrm>
            <a:off x="1902188" y="1905506"/>
            <a:ext cx="3672408" cy="3046988"/>
          </a:xfrm>
          <a:prstGeom prst="rect">
            <a:avLst/>
          </a:prstGeom>
        </p:spPr>
        <p:txBody>
          <a:bodyPr wrap="square">
            <a:spAutoFit/>
          </a:bodyPr>
          <a:lstStyle/>
          <a:p>
            <a:pPr marL="342900" indent="-342900">
              <a:buBlip>
                <a:blip r:embed="rId2"/>
              </a:buBlip>
            </a:pPr>
            <a:r>
              <a:rPr lang="en-US" sz="2400" dirty="0">
                <a:solidFill>
                  <a:srgbClr val="002060"/>
                </a:solidFill>
                <a:latin typeface="Century Gothic"/>
              </a:rPr>
              <a:t>To foster </a:t>
            </a:r>
            <a:r>
              <a:rPr lang="en-US" sz="2400" b="1" dirty="0">
                <a:solidFill>
                  <a:srgbClr val="CCCC00"/>
                </a:solidFill>
                <a:latin typeface="Century Gothic"/>
              </a:rPr>
              <a:t>responsibility</a:t>
            </a:r>
            <a:r>
              <a:rPr lang="en-US" sz="2400" dirty="0">
                <a:solidFill>
                  <a:srgbClr val="002060"/>
                </a:solidFill>
                <a:latin typeface="Century Gothic"/>
              </a:rPr>
              <a:t> and </a:t>
            </a:r>
            <a:r>
              <a:rPr lang="en-US" sz="2400" b="1" dirty="0">
                <a:solidFill>
                  <a:srgbClr val="CCCC00"/>
                </a:solidFill>
                <a:latin typeface="Century Gothic"/>
              </a:rPr>
              <a:t>belonging</a:t>
            </a:r>
            <a:r>
              <a:rPr lang="en-US" sz="2400" dirty="0">
                <a:solidFill>
                  <a:srgbClr val="002060"/>
                </a:solidFill>
                <a:latin typeface="Century Gothic"/>
              </a:rPr>
              <a:t> towards one's own community and the institutions operating within it, such as the school</a:t>
            </a:r>
            <a:r>
              <a:rPr lang="it-IT" sz="2400" dirty="0">
                <a:solidFill>
                  <a:srgbClr val="002060"/>
                </a:solidFill>
                <a:latin typeface="Century Gothic"/>
              </a:rPr>
              <a:t>per</a:t>
            </a:r>
          </a:p>
        </p:txBody>
      </p:sp>
      <p:sp>
        <p:nvSpPr>
          <p:cNvPr id="4" name="Rettangolo 3"/>
          <p:cNvSpPr/>
          <p:nvPr/>
        </p:nvSpPr>
        <p:spPr>
          <a:xfrm>
            <a:off x="6168008" y="3140968"/>
            <a:ext cx="4283968" cy="3046988"/>
          </a:xfrm>
          <a:prstGeom prst="rect">
            <a:avLst/>
          </a:prstGeom>
        </p:spPr>
        <p:txBody>
          <a:bodyPr wrap="square">
            <a:spAutoFit/>
          </a:bodyPr>
          <a:lstStyle/>
          <a:p>
            <a:pPr marL="342900" indent="-342900">
              <a:buBlip>
                <a:blip r:embed="rId2"/>
              </a:buBlip>
            </a:pPr>
            <a:r>
              <a:rPr lang="en-US" sz="2400" dirty="0">
                <a:solidFill>
                  <a:srgbClr val="002060"/>
                </a:solidFill>
                <a:latin typeface="Century Gothic"/>
              </a:rPr>
              <a:t>To support the pleasure and interest in </a:t>
            </a:r>
            <a:r>
              <a:rPr lang="en-US" sz="2400" b="1" dirty="0">
                <a:solidFill>
                  <a:srgbClr val="FF6600"/>
                </a:solidFill>
                <a:latin typeface="Century Gothic"/>
              </a:rPr>
              <a:t>participating in public life</a:t>
            </a:r>
            <a:r>
              <a:rPr lang="en-US" sz="2400" dirty="0">
                <a:solidFill>
                  <a:srgbClr val="002060"/>
                </a:solidFill>
                <a:latin typeface="Century Gothic"/>
              </a:rPr>
              <a:t>, while paying attention to the </a:t>
            </a:r>
            <a:r>
              <a:rPr lang="en-US" sz="2400" b="1" dirty="0">
                <a:solidFill>
                  <a:srgbClr val="FF6600"/>
                </a:solidFill>
                <a:latin typeface="Century Gothic"/>
              </a:rPr>
              <a:t>common good </a:t>
            </a:r>
            <a:r>
              <a:rPr lang="en-US" sz="2400" dirty="0">
                <a:solidFill>
                  <a:srgbClr val="002060"/>
                </a:solidFill>
                <a:latin typeface="Century Gothic"/>
              </a:rPr>
              <a:t>and sharing desires and projects with others</a:t>
            </a:r>
            <a:r>
              <a:rPr lang="it-IT" sz="2400" dirty="0">
                <a:solidFill>
                  <a:srgbClr val="002060"/>
                </a:solidFill>
                <a:latin typeface="Century Gothic"/>
              </a:rPr>
              <a:t>per</a:t>
            </a:r>
          </a:p>
        </p:txBody>
      </p:sp>
    </p:spTree>
    <p:extLst>
      <p:ext uri="{BB962C8B-B14F-4D97-AF65-F5344CB8AC3E}">
        <p14:creationId xmlns:p14="http://schemas.microsoft.com/office/powerpoint/2010/main" val="193779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BBA4A8-584A-4636-81CA-766EF6523DA8}"/>
              </a:ext>
            </a:extLst>
          </p:cNvPr>
          <p:cNvSpPr txBox="1">
            <a:spLocks/>
          </p:cNvSpPr>
          <p:nvPr/>
        </p:nvSpPr>
        <p:spPr>
          <a:xfrm>
            <a:off x="2495600" y="836712"/>
            <a:ext cx="7024744" cy="1143000"/>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a:solidFill>
                  <a:srgbClr val="94C600"/>
                </a:solidFill>
                <a:latin typeface="Century Gothic"/>
              </a:rPr>
              <a:t>The theoretical framework in schools associated with the Federation is: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a:solidFill>
                  <a:srgbClr val="94C600"/>
                </a:solidFill>
                <a:latin typeface="Century Gothic"/>
              </a:rPr>
              <a:t>SOCIO-CONSTRUCTIVIST THEORY</a:t>
            </a:r>
            <a:endParaRPr lang="it-IT" sz="2400" b="1" dirty="0">
              <a:solidFill>
                <a:srgbClr val="94C600"/>
              </a:solidFill>
              <a:latin typeface="Century Gothic"/>
            </a:endParaRPr>
          </a:p>
        </p:txBody>
      </p:sp>
      <p:sp>
        <p:nvSpPr>
          <p:cNvPr id="3" name="Segnaposto contenuto 2">
            <a:extLst>
              <a:ext uri="{FF2B5EF4-FFF2-40B4-BE49-F238E27FC236}">
                <a16:creationId xmlns:a16="http://schemas.microsoft.com/office/drawing/2014/main" id="{82EA1081-9CC0-43C9-9FF2-A11AA7E84A53}"/>
              </a:ext>
            </a:extLst>
          </p:cNvPr>
          <p:cNvSpPr txBox="1">
            <a:spLocks/>
          </p:cNvSpPr>
          <p:nvPr/>
        </p:nvSpPr>
        <p:spPr>
          <a:xfrm>
            <a:off x="1793637" y="2321731"/>
            <a:ext cx="9036423" cy="3508977"/>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it-IT" sz="2400" b="0" i="0" u="none" strike="noStrike" kern="1200" cap="none" spc="0" normalizeH="0" baseline="0" noProof="0" dirty="0" err="1">
                <a:ln>
                  <a:noFill/>
                </a:ln>
                <a:solidFill>
                  <a:srgbClr val="3E3D2D"/>
                </a:solidFill>
                <a:effectLst/>
                <a:uLnTx/>
                <a:uFillTx/>
                <a:latin typeface="Century Gothic"/>
                <a:ea typeface="+mn-ea"/>
                <a:cs typeface="+mn-cs"/>
              </a:rPr>
              <a:t>Au</a:t>
            </a:r>
            <a:r>
              <a:rPr lang="it-IT" dirty="0" err="1">
                <a:solidFill>
                  <a:srgbClr val="3E3D2D"/>
                </a:solidFill>
                <a:latin typeface="Century Gothic"/>
              </a:rPr>
              <a:t>thors</a:t>
            </a:r>
            <a:r>
              <a:rPr kumimoji="0" lang="it-IT" sz="2400" b="0" i="0" u="none" strike="noStrike" kern="1200" cap="none" spc="0" normalizeH="0" baseline="0" noProof="0" dirty="0">
                <a:ln>
                  <a:noFill/>
                </a:ln>
                <a:solidFill>
                  <a:srgbClr val="3E3D2D"/>
                </a:solidFill>
                <a:effectLst/>
                <a:uLnTx/>
                <a:uFillTx/>
                <a:latin typeface="Century Gothic"/>
                <a:ea typeface="+mn-ea"/>
                <a:cs typeface="+mn-cs"/>
              </a:rPr>
              <a:t>: Bruner, Gardner, Pontecorvo, Zucchermaglio</a:t>
            </a:r>
          </a:p>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it-IT" sz="2400" b="0" i="0" u="none" strike="noStrike" kern="1200" cap="none" spc="0" normalizeH="0" baseline="0" noProof="0" dirty="0">
              <a:ln>
                <a:noFill/>
              </a:ln>
              <a:solidFill>
                <a:srgbClr val="3E3D2D"/>
              </a:solidFill>
              <a:effectLst/>
              <a:uLnTx/>
              <a:uFillTx/>
              <a:latin typeface="Century Gothic"/>
              <a:ea typeface="+mn-ea"/>
              <a:cs typeface="+mn-cs"/>
            </a:endParaRPr>
          </a:p>
          <a:p>
            <a:pPr algn="l"/>
            <a:r>
              <a:rPr lang="en-US" b="1" dirty="0">
                <a:solidFill>
                  <a:srgbClr val="3E3D2D"/>
                </a:solidFill>
                <a:latin typeface="Century Gothic"/>
              </a:rPr>
              <a:t>Socio</a:t>
            </a:r>
            <a:r>
              <a:rPr lang="en-US" dirty="0">
                <a:solidFill>
                  <a:srgbClr val="3E3D2D"/>
                </a:solidFill>
                <a:latin typeface="Century Gothic"/>
              </a:rPr>
              <a:t>" is used because learning is not solely individual but occurs within social interactions and the surrounding environment</a:t>
            </a:r>
            <a:r>
              <a:rPr lang="en-US" b="0" i="0" dirty="0">
                <a:solidFill>
                  <a:srgbClr val="0D0D0D"/>
                </a:solidFill>
                <a:effectLst/>
                <a:latin typeface="Söhne"/>
              </a:rPr>
              <a:t>.</a:t>
            </a:r>
          </a:p>
          <a:p>
            <a:pPr marL="68580" indent="0" algn="l">
              <a:buNone/>
            </a:pPr>
            <a:endParaRPr lang="en-US" b="0" i="0" dirty="0">
              <a:solidFill>
                <a:srgbClr val="0D0D0D"/>
              </a:solidFill>
              <a:effectLst/>
              <a:latin typeface="Söhne"/>
            </a:endParaRPr>
          </a:p>
          <a:p>
            <a:pPr algn="l"/>
            <a:r>
              <a:rPr lang="en-US" b="0" i="0" dirty="0">
                <a:solidFill>
                  <a:srgbClr val="0D0D0D"/>
                </a:solidFill>
                <a:effectLst/>
                <a:latin typeface="Söhne"/>
              </a:rPr>
              <a:t>"</a:t>
            </a:r>
            <a:r>
              <a:rPr lang="en-US" b="1" dirty="0">
                <a:solidFill>
                  <a:srgbClr val="3E3D2D"/>
                </a:solidFill>
                <a:latin typeface="Century Gothic"/>
              </a:rPr>
              <a:t>Constructivist</a:t>
            </a:r>
            <a:r>
              <a:rPr lang="en-US" dirty="0">
                <a:solidFill>
                  <a:srgbClr val="3E3D2D"/>
                </a:solidFill>
                <a:latin typeface="Century Gothic"/>
              </a:rPr>
              <a:t>" is used because it emphasizes the active role of children in constructing their own learning. In this perspective, children are not passive recipients of knowledge but actively build their own understanding and skills through experiences and interactions with the surrounding world</a:t>
            </a:r>
            <a:r>
              <a:rPr lang="en-US" b="0" i="0" dirty="0">
                <a:solidFill>
                  <a:srgbClr val="0D0D0D"/>
                </a:solidFill>
                <a:effectLst/>
                <a:latin typeface="Söhne"/>
              </a:rPr>
              <a:t>.</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it-IT" sz="2400" b="1" i="0" u="none" strike="noStrike" kern="1200" cap="none" spc="0" normalizeH="0" baseline="0" noProof="0" dirty="0">
              <a:ln>
                <a:noFill/>
              </a:ln>
              <a:solidFill>
                <a:srgbClr val="3E3D2D"/>
              </a:solidFill>
              <a:effectLst/>
              <a:uLnTx/>
              <a:uFillTx/>
              <a:latin typeface="Century Gothic"/>
              <a:ea typeface="+mn-ea"/>
              <a:cs typeface="+mn-cs"/>
            </a:endParaRPr>
          </a:p>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it-IT" sz="2400" b="1" i="0" u="none" strike="noStrike" kern="1200" cap="none" spc="0" normalizeH="0" baseline="0" noProof="0" dirty="0">
              <a:ln>
                <a:noFill/>
              </a:ln>
              <a:solidFill>
                <a:srgbClr val="3E3D2D"/>
              </a:solidFill>
              <a:effectLst/>
              <a:uLnTx/>
              <a:uFillTx/>
              <a:latin typeface="Century Gothic"/>
              <a:ea typeface="+mn-ea"/>
              <a:cs typeface="+mn-cs"/>
            </a:endParaRPr>
          </a:p>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it-IT" sz="2400" b="0" i="0" u="none" strike="noStrike" kern="1200" cap="none" spc="0" normalizeH="0" baseline="0" noProof="0" dirty="0">
              <a:ln>
                <a:noFill/>
              </a:ln>
              <a:solidFill>
                <a:srgbClr val="3E3D2D"/>
              </a:solidFill>
              <a:effectLst/>
              <a:uLnTx/>
              <a:uFillTx/>
              <a:latin typeface="Century Gothic"/>
              <a:ea typeface="+mn-ea"/>
              <a:cs typeface="+mn-cs"/>
            </a:endParaRPr>
          </a:p>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it-IT" sz="2400" b="0" i="0" u="none" strike="noStrike" kern="1200" cap="none" spc="0" normalizeH="0" baseline="0" noProof="0" dirty="0">
              <a:ln>
                <a:noFill/>
              </a:ln>
              <a:solidFill>
                <a:srgbClr val="3E3D2D"/>
              </a:solidFill>
              <a:effectLst/>
              <a:uLnTx/>
              <a:uFillTx/>
              <a:latin typeface="Century Gothic"/>
              <a:ea typeface="+mn-ea"/>
              <a:cs typeface="+mn-cs"/>
            </a:endParaRPr>
          </a:p>
        </p:txBody>
      </p:sp>
    </p:spTree>
    <p:extLst>
      <p:ext uri="{BB962C8B-B14F-4D97-AF65-F5344CB8AC3E}">
        <p14:creationId xmlns:p14="http://schemas.microsoft.com/office/powerpoint/2010/main" val="57009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3">
            <a:extLst>
              <a:ext uri="{FF2B5EF4-FFF2-40B4-BE49-F238E27FC236}">
                <a16:creationId xmlns:a16="http://schemas.microsoft.com/office/drawing/2014/main" id="{DB4835BC-3D70-43A7-9BF5-DC34191CFF82}"/>
              </a:ext>
            </a:extLst>
          </p:cNvPr>
          <p:cNvSpPr txBox="1">
            <a:spLocks/>
          </p:cNvSpPr>
          <p:nvPr/>
        </p:nvSpPr>
        <p:spPr>
          <a:xfrm>
            <a:off x="2407796" y="638522"/>
            <a:ext cx="7024744" cy="1143000"/>
          </a:xfrm>
          <a:prstGeom prst="rect">
            <a:avLst/>
          </a:prstGeom>
        </p:spPr>
        <p:txBody>
          <a:bodyPr vert="horz" lIns="91440" tIns="45720" rIns="91440" bIns="45720" rtlCol="0" anchor="b">
            <a:normAutofit fontScale="90000" lnSpcReduction="1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94C600"/>
                </a:solidFill>
                <a:effectLst/>
                <a:uLnTx/>
                <a:uFillTx/>
                <a:latin typeface="Century Gothic"/>
                <a:ea typeface="+mj-ea"/>
                <a:cs typeface="+mj-cs"/>
              </a:rPr>
              <a:t>It results in an idea of the children…</a:t>
            </a:r>
            <a:endParaRPr kumimoji="0" lang="it-IT" sz="4000" b="1" i="0" u="none" strike="noStrike" kern="1200" cap="none" spc="0" normalizeH="0" baseline="0" noProof="0" dirty="0">
              <a:ln>
                <a:noFill/>
              </a:ln>
              <a:solidFill>
                <a:srgbClr val="94C600"/>
              </a:solidFill>
              <a:effectLst/>
              <a:uLnTx/>
              <a:uFillTx/>
              <a:latin typeface="Century Gothic"/>
              <a:ea typeface="+mj-ea"/>
              <a:cs typeface="+mj-cs"/>
            </a:endParaRPr>
          </a:p>
        </p:txBody>
      </p:sp>
      <p:sp>
        <p:nvSpPr>
          <p:cNvPr id="3" name="Segnaposto contenuto 6">
            <a:extLst>
              <a:ext uri="{FF2B5EF4-FFF2-40B4-BE49-F238E27FC236}">
                <a16:creationId xmlns:a16="http://schemas.microsoft.com/office/drawing/2014/main" id="{0046C1B8-ABD2-4801-9808-1520D8236D7E}"/>
              </a:ext>
            </a:extLst>
          </p:cNvPr>
          <p:cNvSpPr txBox="1">
            <a:spLocks/>
          </p:cNvSpPr>
          <p:nvPr/>
        </p:nvSpPr>
        <p:spPr>
          <a:xfrm>
            <a:off x="1564434" y="1958762"/>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it-IT" sz="2400" b="0" i="0" u="none" strike="noStrike" kern="1200" cap="none" spc="0" normalizeH="0" baseline="0" noProof="0" dirty="0" err="1">
                <a:ln>
                  <a:noFill/>
                </a:ln>
                <a:solidFill>
                  <a:srgbClr val="3E3D2D"/>
                </a:solidFill>
                <a:effectLst/>
                <a:uLnTx/>
                <a:uFillTx/>
                <a:latin typeface="Century Gothic"/>
                <a:ea typeface="+mn-ea"/>
                <a:cs typeface="+mn-cs"/>
              </a:rPr>
              <a:t>Competent</a:t>
            </a:r>
            <a:endParaRPr kumimoji="0" lang="it-IT" sz="2400" b="0" i="0" u="none" strike="noStrike" kern="1200" cap="none" spc="0" normalizeH="0" baseline="0" noProof="0" dirty="0">
              <a:ln>
                <a:noFill/>
              </a:ln>
              <a:solidFill>
                <a:srgbClr val="3E3D2D"/>
              </a:solidFill>
              <a:effectLst/>
              <a:uLnTx/>
              <a:uFillTx/>
              <a:latin typeface="Century Gothic"/>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it-IT" sz="2400" b="0" i="0" u="none" strike="noStrike" kern="1200" cap="none" spc="0" normalizeH="0" baseline="0" noProof="0" dirty="0" err="1">
                <a:ln>
                  <a:noFill/>
                </a:ln>
                <a:solidFill>
                  <a:srgbClr val="3E3D2D"/>
                </a:solidFill>
                <a:effectLst/>
                <a:uLnTx/>
                <a:uFillTx/>
                <a:latin typeface="Century Gothic"/>
                <a:ea typeface="+mn-ea"/>
                <a:cs typeface="+mn-cs"/>
              </a:rPr>
              <a:t>Multipl</a:t>
            </a:r>
            <a:r>
              <a:rPr lang="it-IT" dirty="0">
                <a:solidFill>
                  <a:srgbClr val="3E3D2D"/>
                </a:solidFill>
                <a:latin typeface="Century Gothic"/>
              </a:rPr>
              <a:t>e </a:t>
            </a:r>
            <a:endParaRPr kumimoji="0" lang="it-IT" sz="2400" b="0" i="0" u="none" strike="noStrike" kern="1200" cap="none" spc="0" normalizeH="0" baseline="0" noProof="0" dirty="0">
              <a:ln>
                <a:noFill/>
              </a:ln>
              <a:solidFill>
                <a:srgbClr val="3E3D2D"/>
              </a:solidFill>
              <a:effectLst/>
              <a:uLnTx/>
              <a:uFillTx/>
              <a:latin typeface="Century Gothic"/>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it-IT" sz="2400" b="0" i="0" u="none" strike="noStrike" kern="1200" cap="none" spc="0" normalizeH="0" baseline="0" noProof="0" dirty="0">
                <a:ln>
                  <a:noFill/>
                </a:ln>
                <a:solidFill>
                  <a:srgbClr val="3E3D2D"/>
                </a:solidFill>
                <a:effectLst/>
                <a:uLnTx/>
                <a:uFillTx/>
                <a:latin typeface="Century Gothic"/>
                <a:ea typeface="+mn-ea"/>
                <a:cs typeface="+mn-cs"/>
              </a:rPr>
              <a:t>Social </a:t>
            </a:r>
          </a:p>
          <a:p>
            <a:pPr marL="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it-IT" sz="2400" b="0" i="0" u="none" strike="noStrike" kern="1200" cap="none" spc="0" normalizeH="0" baseline="0" noProof="0" dirty="0">
              <a:ln>
                <a:noFill/>
              </a:ln>
              <a:solidFill>
                <a:srgbClr val="3E3D2D"/>
              </a:solidFill>
              <a:effectLst/>
              <a:uLnTx/>
              <a:uFillTx/>
              <a:latin typeface="Century Gothic"/>
              <a:ea typeface="+mn-ea"/>
              <a:cs typeface="+mn-cs"/>
            </a:endParaRPr>
          </a:p>
        </p:txBody>
      </p:sp>
      <p:sp>
        <p:nvSpPr>
          <p:cNvPr id="4" name="Segnaposto contenuto 1">
            <a:extLst>
              <a:ext uri="{FF2B5EF4-FFF2-40B4-BE49-F238E27FC236}">
                <a16:creationId xmlns:a16="http://schemas.microsoft.com/office/drawing/2014/main" id="{9B90D071-E1F7-4A14-BC02-4D0190B58051}"/>
              </a:ext>
            </a:extLst>
          </p:cNvPr>
          <p:cNvSpPr txBox="1">
            <a:spLocks/>
          </p:cNvSpPr>
          <p:nvPr/>
        </p:nvSpPr>
        <p:spPr>
          <a:xfrm>
            <a:off x="6535975" y="1958762"/>
            <a:ext cx="4240881" cy="42185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r>
              <a:rPr lang="en-US" b="1" dirty="0">
                <a:solidFill>
                  <a:srgbClr val="FF0000"/>
                </a:solidFill>
                <a:latin typeface="Century Gothic"/>
                <a:cs typeface="Arial" charset="0"/>
              </a:rPr>
              <a:t>Children learning by doing and participating..</a:t>
            </a:r>
          </a:p>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lang="en-US" sz="2600" b="1" dirty="0">
              <a:solidFill>
                <a:srgbClr val="FF0000"/>
              </a:solidFill>
              <a:latin typeface="Century Gothic"/>
              <a:cs typeface="Arial" charset="0"/>
            </a:endParaRPr>
          </a:p>
          <a:p>
            <a:pPr algn="l"/>
            <a:r>
              <a:rPr lang="en-US" sz="2000" dirty="0">
                <a:solidFill>
                  <a:srgbClr val="001848"/>
                </a:solidFill>
                <a:latin typeface="Century Gothic"/>
              </a:rPr>
              <a:t>Learning by </a:t>
            </a:r>
            <a:r>
              <a:rPr lang="en-US" sz="2000" b="1" dirty="0">
                <a:solidFill>
                  <a:srgbClr val="001848"/>
                </a:solidFill>
                <a:latin typeface="Century Gothic"/>
              </a:rPr>
              <a:t>participating</a:t>
            </a:r>
          </a:p>
          <a:p>
            <a:pPr marL="68580" indent="0" algn="l">
              <a:buNone/>
            </a:pPr>
            <a:endParaRPr lang="en-US" sz="2000" b="1" i="0" dirty="0">
              <a:solidFill>
                <a:srgbClr val="0D0D0D"/>
              </a:solidFill>
              <a:effectLst/>
              <a:latin typeface="Söhne"/>
            </a:endParaRPr>
          </a:p>
          <a:p>
            <a:pPr algn="l"/>
            <a:r>
              <a:rPr lang="en-US" sz="2000" dirty="0">
                <a:solidFill>
                  <a:srgbClr val="001848"/>
                </a:solidFill>
                <a:latin typeface="Century Gothic"/>
              </a:rPr>
              <a:t>The centrality of </a:t>
            </a:r>
            <a:r>
              <a:rPr lang="en-US" sz="2000" b="1" dirty="0">
                <a:solidFill>
                  <a:srgbClr val="001848"/>
                </a:solidFill>
                <a:latin typeface="Century Gothic"/>
              </a:rPr>
              <a:t>designing meaningful, motivating, and enriching experiences</a:t>
            </a:r>
            <a:r>
              <a:rPr lang="en-US" sz="2000" b="0" i="0" dirty="0">
                <a:solidFill>
                  <a:srgbClr val="0D0D0D"/>
                </a:solidFill>
                <a:effectLst/>
                <a:latin typeface="Söhne"/>
              </a:rPr>
              <a:t>"</a:t>
            </a:r>
          </a:p>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it-IT" altLang="it-IT" sz="2600" b="1" i="0" u="none" strike="noStrike" kern="1200" cap="none" spc="0" normalizeH="0" baseline="0" noProof="0" dirty="0">
              <a:ln>
                <a:noFill/>
              </a:ln>
              <a:solidFill>
                <a:srgbClr val="FF0000"/>
              </a:solidFill>
              <a:effectLst/>
              <a:uLnTx/>
              <a:uFillTx/>
              <a:latin typeface="Century Gothic"/>
              <a:ea typeface="+mn-ea"/>
              <a:cs typeface="Arial" charset="0"/>
            </a:endParaRPr>
          </a:p>
          <a:p>
            <a:pPr marL="68580" marR="0" lvl="0" indent="0" algn="l" defTabSz="914400" rtl="0" eaLnBrk="1" fontAlgn="auto" latinLnBrk="0" hangingPunct="1">
              <a:lnSpc>
                <a:spcPct val="100000"/>
              </a:lnSpc>
              <a:spcBef>
                <a:spcPct val="20000"/>
              </a:spcBef>
              <a:spcAft>
                <a:spcPts val="0"/>
              </a:spcAft>
              <a:buClr>
                <a:srgbClr val="94C600"/>
              </a:buClr>
              <a:buSzPct val="76000"/>
              <a:buFont typeface="Wingdings 2" pitchFamily="18" charset="2"/>
              <a:buNone/>
              <a:tabLst/>
              <a:defRPr/>
            </a:pPr>
            <a:endParaRPr kumimoji="0" lang="it-IT" sz="2400" b="0" i="0" u="none" strike="noStrike" kern="1200" cap="none" spc="0" normalizeH="0" baseline="0" noProof="0" dirty="0">
              <a:ln>
                <a:noFill/>
              </a:ln>
              <a:solidFill>
                <a:srgbClr val="3E3D2D"/>
              </a:solidFill>
              <a:effectLst/>
              <a:uLnTx/>
              <a:uFillTx/>
              <a:latin typeface="Century Gothic"/>
              <a:ea typeface="+mn-ea"/>
              <a:cs typeface="+mn-cs"/>
            </a:endParaRPr>
          </a:p>
        </p:txBody>
      </p:sp>
      <p:pic>
        <p:nvPicPr>
          <p:cNvPr id="5" name="Immagine 4">
            <a:extLst>
              <a:ext uri="{FF2B5EF4-FFF2-40B4-BE49-F238E27FC236}">
                <a16:creationId xmlns:a16="http://schemas.microsoft.com/office/drawing/2014/main" id="{0FAFF35E-8FB2-4A5A-B09E-0F732D622304}"/>
              </a:ext>
            </a:extLst>
          </p:cNvPr>
          <p:cNvPicPr>
            <a:picLocks noChangeAspect="1"/>
          </p:cNvPicPr>
          <p:nvPr/>
        </p:nvPicPr>
        <p:blipFill>
          <a:blip r:embed="rId2"/>
          <a:stretch>
            <a:fillRect/>
          </a:stretch>
        </p:blipFill>
        <p:spPr>
          <a:xfrm>
            <a:off x="1754118" y="3375903"/>
            <a:ext cx="3038210" cy="2056998"/>
          </a:xfrm>
          <a:prstGeom prst="rect">
            <a:avLst/>
          </a:prstGeom>
        </p:spPr>
      </p:pic>
    </p:spTree>
    <p:extLst>
      <p:ext uri="{BB962C8B-B14F-4D97-AF65-F5344CB8AC3E}">
        <p14:creationId xmlns:p14="http://schemas.microsoft.com/office/powerpoint/2010/main" val="261805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4653" y="2064177"/>
            <a:ext cx="7473819" cy="3416320"/>
          </a:xfrm>
          <a:prstGeom prst="rect">
            <a:avLst/>
          </a:prstGeom>
        </p:spPr>
        <p:txBody>
          <a:bodyPr wrap="square">
            <a:spAutoFit/>
          </a:bodyPr>
          <a:lstStyle/>
          <a:p>
            <a:pPr marL="285750" indent="-285750">
              <a:buBlip>
                <a:blip r:embed="rId2"/>
              </a:buBlip>
            </a:pPr>
            <a:r>
              <a:rPr lang="en-US" sz="2400" dirty="0">
                <a:solidFill>
                  <a:srgbClr val="002060"/>
                </a:solidFill>
              </a:rPr>
              <a:t>Observing </a:t>
            </a:r>
          </a:p>
          <a:p>
            <a:pPr marL="285750" indent="-285750">
              <a:buBlip>
                <a:blip r:embed="rId2"/>
              </a:buBlip>
            </a:pPr>
            <a:r>
              <a:rPr lang="en-US" sz="2400" dirty="0">
                <a:solidFill>
                  <a:srgbClr val="002060"/>
                </a:solidFill>
              </a:rPr>
              <a:t>Listening </a:t>
            </a:r>
          </a:p>
          <a:p>
            <a:pPr marL="285750" indent="-285750">
              <a:buBlip>
                <a:blip r:embed="rId2"/>
              </a:buBlip>
            </a:pPr>
            <a:r>
              <a:rPr lang="en-US" sz="2400" dirty="0">
                <a:solidFill>
                  <a:srgbClr val="002060"/>
                </a:solidFill>
              </a:rPr>
              <a:t>Understanding </a:t>
            </a:r>
          </a:p>
          <a:p>
            <a:pPr marL="285750" indent="-285750">
              <a:buBlip>
                <a:blip r:embed="rId2"/>
              </a:buBlip>
            </a:pPr>
            <a:r>
              <a:rPr lang="en-US" sz="2400" dirty="0">
                <a:solidFill>
                  <a:srgbClr val="002060"/>
                </a:solidFill>
              </a:rPr>
              <a:t>Building rich and stimulating learning contexts </a:t>
            </a:r>
          </a:p>
          <a:p>
            <a:pPr marL="285750" indent="-285750">
              <a:buBlip>
                <a:blip r:embed="rId2"/>
              </a:buBlip>
            </a:pPr>
            <a:r>
              <a:rPr lang="en-US" sz="2400" dirty="0">
                <a:solidFill>
                  <a:srgbClr val="002060"/>
                </a:solidFill>
              </a:rPr>
              <a:t>Supporting the participation of everyone </a:t>
            </a:r>
          </a:p>
          <a:p>
            <a:pPr marL="285750" indent="-285750">
              <a:buBlip>
                <a:blip r:embed="rId2"/>
              </a:buBlip>
            </a:pPr>
            <a:r>
              <a:rPr lang="en-US" sz="2400" dirty="0">
                <a:solidFill>
                  <a:srgbClr val="002060"/>
                </a:solidFill>
              </a:rPr>
              <a:t>Promoting the circulation of ideas </a:t>
            </a:r>
          </a:p>
          <a:p>
            <a:pPr marL="285750" indent="-285750">
              <a:buBlip>
                <a:blip r:embed="rId2"/>
              </a:buBlip>
            </a:pPr>
            <a:r>
              <a:rPr lang="en-US" sz="2400" dirty="0">
                <a:solidFill>
                  <a:srgbClr val="002060"/>
                </a:solidFill>
              </a:rPr>
              <a:t>Supporting reasoning and task completion towards the most productive directions </a:t>
            </a:r>
          </a:p>
          <a:p>
            <a:pPr marL="285750" indent="-285750">
              <a:buBlip>
                <a:blip r:embed="rId2"/>
              </a:buBlip>
            </a:pPr>
            <a:r>
              <a:rPr lang="en-US" sz="2400" dirty="0">
                <a:solidFill>
                  <a:srgbClr val="002060"/>
                </a:solidFill>
              </a:rPr>
              <a:t>Valuing potential disagreement</a:t>
            </a:r>
            <a:endParaRPr lang="it-IT" sz="2400" dirty="0">
              <a:solidFill>
                <a:srgbClr val="002060"/>
              </a:solidFill>
            </a:endParaRPr>
          </a:p>
        </p:txBody>
      </p:sp>
      <p:sp>
        <p:nvSpPr>
          <p:cNvPr id="4" name="Rettangolo 3"/>
          <p:cNvSpPr/>
          <p:nvPr/>
        </p:nvSpPr>
        <p:spPr>
          <a:xfrm>
            <a:off x="1293602" y="534710"/>
            <a:ext cx="9604796"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4000" b="0" i="0" u="none" strike="noStrike" kern="1200" cap="none" spc="0" normalizeH="0" baseline="0" noProof="0" dirty="0">
                <a:ln>
                  <a:noFill/>
                </a:ln>
                <a:solidFill>
                  <a:srgbClr val="C00000"/>
                </a:solidFill>
                <a:effectLst/>
                <a:uLnTx/>
                <a:uFillTx/>
                <a:latin typeface="Century Gothic"/>
                <a:ea typeface="+mn-ea"/>
                <a:cs typeface="+mn-cs"/>
              </a:rPr>
              <a:t>R</a:t>
            </a:r>
            <a:r>
              <a:rPr lang="it-IT" sz="4000" dirty="0">
                <a:solidFill>
                  <a:srgbClr val="C00000"/>
                </a:solidFill>
                <a:latin typeface="Century Gothic"/>
              </a:rPr>
              <a:t>ULE OF EDUCATOR IN THE SOCIAL INTERACTION</a:t>
            </a:r>
            <a:endParaRPr kumimoji="0" lang="it-IT" sz="4000" b="0" i="0" u="none" strike="noStrike" kern="1200" cap="none" spc="0" normalizeH="0" baseline="0" noProof="0" dirty="0">
              <a:ln>
                <a:noFill/>
              </a:ln>
              <a:solidFill>
                <a:srgbClr val="C00000"/>
              </a:solidFill>
              <a:effectLst/>
              <a:uLnTx/>
              <a:uFillTx/>
              <a:latin typeface="Century Gothic"/>
              <a:ea typeface="+mn-ea"/>
              <a:cs typeface="+mn-cs"/>
            </a:endParaRPr>
          </a:p>
        </p:txBody>
      </p:sp>
      <p:pic>
        <p:nvPicPr>
          <p:cNvPr id="5123" name="Picture 3" descr="C:\Users\cavalloros\Documents\DATI\2013-14\UFFICIO STAMPA\ALTRISPAZI\NUMERO 6 - settembre 2013\A VINCENZO\SUSA - Foto 2.png"/>
          <p:cNvPicPr>
            <a:picLocks noChangeAspect="1" noChangeArrowheads="1"/>
          </p:cNvPicPr>
          <p:nvPr/>
        </p:nvPicPr>
        <p:blipFill rotWithShape="1">
          <a:blip r:embed="rId3">
            <a:extLst>
              <a:ext uri="{28A0092B-C50C-407E-A947-70E740481C1C}">
                <a14:useLocalDpi xmlns:a14="http://schemas.microsoft.com/office/drawing/2010/main" val="0"/>
              </a:ext>
            </a:extLst>
          </a:blip>
          <a:srcRect r="5964"/>
          <a:stretch/>
        </p:blipFill>
        <p:spPr bwMode="auto">
          <a:xfrm>
            <a:off x="8378472" y="2172921"/>
            <a:ext cx="3382364" cy="269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85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a:bodyPr>
        <a:spAutoFit/>
      </a:bodyPr>
      <a:lstStyle>
        <a:defPPr>
          <a:defRPr sz="2400" dirty="0">
            <a:solidFill>
              <a:srgbClr val="303189"/>
            </a:solidFill>
            <a:latin typeface="+mj-lt"/>
          </a:defRPr>
        </a:defPPr>
      </a:lstStyle>
    </a:spDef>
    <a:txDef>
      <a:spPr>
        <a:noFill/>
      </a:spPr>
      <a:bodyPr wrap="none" rtlCol="0">
        <a:spAutoFit/>
      </a:bodyPr>
      <a:lstStyle>
        <a:defPPr>
          <a:defRPr sz="2400" dirty="0" smtClean="0">
            <a:solidFill>
              <a:srgbClr val="002060"/>
            </a:solidFill>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910</Words>
  <Application>Microsoft Office PowerPoint</Application>
  <PresentationFormat>Widescreen</PresentationFormat>
  <Paragraphs>108</Paragraphs>
  <Slides>15</Slides>
  <Notes>2</Notes>
  <HiddenSlides>0</HiddenSlides>
  <MMClips>1</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15</vt:i4>
      </vt:variant>
    </vt:vector>
  </HeadingPairs>
  <TitlesOfParts>
    <vt:vector size="23" baseType="lpstr">
      <vt:lpstr>Arial</vt:lpstr>
      <vt:lpstr>Arial Unicode MS</vt:lpstr>
      <vt:lpstr>Calibri</vt:lpstr>
      <vt:lpstr>Century Gothic</vt:lpstr>
      <vt:lpstr>Neue Haas Grotesk Text Pro Ultr</vt:lpstr>
      <vt:lpstr>Söhne</vt:lpstr>
      <vt:lpstr>Wingdings 2</vt:lpstr>
      <vt:lpstr>NewsPrint</vt:lpstr>
      <vt:lpstr> WHEN CHILDREN PARTICIPATE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Crescere come cittadini di oggi guardando al  domani</dc:title>
  <dc:creator>Cavalloro Silvia</dc:creator>
  <cp:lastModifiedBy>Cavalloro Silvia</cp:lastModifiedBy>
  <cp:revision>12</cp:revision>
  <dcterms:created xsi:type="dcterms:W3CDTF">2024-03-13T10:37:55Z</dcterms:created>
  <dcterms:modified xsi:type="dcterms:W3CDTF">2024-05-16T06:42:21Z</dcterms:modified>
</cp:coreProperties>
</file>