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2" r:id="rId2"/>
    <p:sldId id="355" r:id="rId3"/>
    <p:sldId id="356" r:id="rId4"/>
    <p:sldId id="259" r:id="rId5"/>
    <p:sldId id="282" r:id="rId6"/>
    <p:sldId id="261" r:id="rId7"/>
    <p:sldId id="357" r:id="rId8"/>
    <p:sldId id="358" r:id="rId9"/>
    <p:sldId id="293" r:id="rId10"/>
    <p:sldId id="359" r:id="rId11"/>
    <p:sldId id="270" r:id="rId12"/>
    <p:sldId id="274" r:id="rId13"/>
    <p:sldId id="275" r:id="rId14"/>
    <p:sldId id="277" r:id="rId15"/>
    <p:sldId id="294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CEB49-7983-4E2E-B55F-4E8507B761CE}" type="datetimeFigureOut">
              <a:rPr lang="it-IT" smtClean="0"/>
              <a:t>13/03/2024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A58E8-2026-4A73-AB86-8EDF6B2806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21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32454-6630-4298-A37C-F04E0ED93FF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2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454-6630-4298-A37C-F04E0ED93FF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45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661F-449D-4120-AAB7-1E0E1646C1F6}" type="datetimeFigureOut">
              <a:rPr lang="it-IT" smtClean="0"/>
              <a:t>13/03/2024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6312C-C331-40F6-8453-7309E77B000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7649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661F-449D-4120-AAB7-1E0E1646C1F6}" type="datetimeFigureOut">
              <a:rPr lang="it-IT" smtClean="0"/>
              <a:t>13/03/2024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6312C-C331-40F6-8453-7309E77B00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9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661F-449D-4120-AAB7-1E0E1646C1F6}" type="datetimeFigureOut">
              <a:rPr lang="it-IT" smtClean="0"/>
              <a:t>13/03/2024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6312C-C331-40F6-8453-7309E77B00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32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661F-449D-4120-AAB7-1E0E1646C1F6}" type="datetimeFigureOut">
              <a:rPr lang="it-IT" smtClean="0"/>
              <a:t>13/03/2024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6312C-C331-40F6-8453-7309E77B00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535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661F-449D-4120-AAB7-1E0E1646C1F6}" type="datetimeFigureOut">
              <a:rPr lang="it-IT" smtClean="0"/>
              <a:t>13/03/2024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6312C-C331-40F6-8453-7309E77B0008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1851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661F-449D-4120-AAB7-1E0E1646C1F6}" type="datetimeFigureOut">
              <a:rPr lang="it-IT" smtClean="0"/>
              <a:t>13/03/2024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6312C-C331-40F6-8453-7309E77B00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70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661F-449D-4120-AAB7-1E0E1646C1F6}" type="datetimeFigureOut">
              <a:rPr lang="it-IT" smtClean="0"/>
              <a:t>13/03/2024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6312C-C331-40F6-8453-7309E77B0008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03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661F-449D-4120-AAB7-1E0E1646C1F6}" type="datetimeFigureOut">
              <a:rPr lang="it-IT" smtClean="0"/>
              <a:t>13/03/2024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6312C-C331-40F6-8453-7309E77B00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4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661F-449D-4120-AAB7-1E0E1646C1F6}" type="datetimeFigureOut">
              <a:rPr lang="it-IT" smtClean="0"/>
              <a:t>13/03/2024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6312C-C331-40F6-8453-7309E77B00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78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661F-449D-4120-AAB7-1E0E1646C1F6}" type="datetimeFigureOut">
              <a:rPr lang="it-IT" smtClean="0"/>
              <a:t>13/03/2024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6312C-C331-40F6-8453-7309E77B0008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04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661F-449D-4120-AAB7-1E0E1646C1F6}" type="datetimeFigureOut">
              <a:rPr lang="it-IT" smtClean="0"/>
              <a:t>13/03/2024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6312C-C331-40F6-8453-7309E77B00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50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42E661F-449D-4120-AAB7-1E0E1646C1F6}" type="datetimeFigureOut">
              <a:rPr lang="it-IT" smtClean="0"/>
              <a:t>13/03/2024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D56312C-C331-40F6-8453-7309E77B0008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1964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Tenno_spazio%20dell'arte.mp4" TargetMode="External"/><Relationship Id="rId2" Type="http://schemas.openxmlformats.org/officeDocument/2006/relationships/hyperlink" Target="Molina_Partenone.mp4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dalcastagned\Desktop\cog%20novembre%202012\Il%20Concilio%20dei%20bambini\S.%20Alessandro%20casetta.m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psm.tn.it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23088" y="1312835"/>
            <a:ext cx="7543800" cy="1524000"/>
          </a:xfrm>
        </p:spPr>
        <p:txBody>
          <a:bodyPr/>
          <a:lstStyle/>
          <a:p>
            <a:r>
              <a:rPr lang="it-IT" sz="5400" dirty="0">
                <a:solidFill>
                  <a:schemeClr val="bg1"/>
                </a:solidFill>
              </a:rPr>
              <a:t>QUANDO </a:t>
            </a:r>
            <a:br>
              <a:rPr lang="it-IT" sz="5400" dirty="0">
                <a:solidFill>
                  <a:schemeClr val="bg1"/>
                </a:solidFill>
              </a:rPr>
            </a:br>
            <a:r>
              <a:rPr lang="it-IT" sz="5400" dirty="0">
                <a:solidFill>
                  <a:schemeClr val="bg1"/>
                </a:solidFill>
              </a:rPr>
              <a:t>I BAMBINI PARTECIPANO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979" y="3429000"/>
            <a:ext cx="4759086" cy="990600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C00000"/>
                </a:solidFill>
              </a:rPr>
              <a:t>Crescere come cittadini di oggi guardando al domani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116" y="3296952"/>
            <a:ext cx="2522091" cy="2522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613321F-517C-4BB0-AB00-8E44665DFC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050" y="388957"/>
            <a:ext cx="3789862" cy="109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24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22161B-47F7-4E39-8422-EDBA59DB645C}"/>
              </a:ext>
            </a:extLst>
          </p:cNvPr>
          <p:cNvSpPr txBox="1">
            <a:spLocks/>
          </p:cNvSpPr>
          <p:nvPr/>
        </p:nvSpPr>
        <p:spPr bwMode="auto">
          <a:xfrm>
            <a:off x="3325067" y="495849"/>
            <a:ext cx="644207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it-IT" altLang="it-IT" sz="320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</a:rPr>
              <a:t>Partecipazione e responsabilità</a:t>
            </a:r>
            <a:endParaRPr lang="it-IT" altLang="it-IT" sz="3200" dirty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327E2E-320F-4BB9-99A2-EDA2124B40D2}"/>
              </a:ext>
            </a:extLst>
          </p:cNvPr>
          <p:cNvSpPr txBox="1">
            <a:spLocks/>
          </p:cNvSpPr>
          <p:nvPr/>
        </p:nvSpPr>
        <p:spPr bwMode="auto">
          <a:xfrm>
            <a:off x="943591" y="1715407"/>
            <a:ext cx="74342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 partecipa quando si impara dagli altri e quando si insegna agli altri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31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3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4BD6C90-0C6A-4D2E-A7B4-DB7098FCB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328" y="4549095"/>
            <a:ext cx="304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  <a:defRPr/>
            </a:pPr>
            <a:r>
              <a:rPr lang="it-IT" altLang="it-IT" sz="240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" panose="020B0604020202020204" pitchFamily="34" charset="0"/>
              </a:rPr>
              <a:t>La complessità attiva partecipazione, non la inibisce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1E27C36F-2D57-4A6F-A870-9A782B3EBF5A}"/>
              </a:ext>
            </a:extLst>
          </p:cNvPr>
          <p:cNvSpPr/>
          <p:nvPr/>
        </p:nvSpPr>
        <p:spPr>
          <a:xfrm>
            <a:off x="1726228" y="3656920"/>
            <a:ext cx="701675" cy="749300"/>
          </a:xfrm>
          <a:prstGeom prst="downArrow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1B51DD1-B4A9-41E9-BF1A-0C690800F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016" y="2679020"/>
            <a:ext cx="7165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24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" panose="020B0604020202020204" pitchFamily="34" charset="0"/>
              </a:rPr>
              <a:t>Si partecipa quando le situazioni sono </a:t>
            </a:r>
            <a:r>
              <a:rPr lang="it-IT" altLang="it-IT" sz="24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" panose="020B0604020202020204" pitchFamily="34" charset="0"/>
                <a:hlinkClick r:id="rId2" action="ppaction://hlinkfile"/>
              </a:rPr>
              <a:t>interessanti</a:t>
            </a:r>
            <a:r>
              <a:rPr lang="it-IT" altLang="it-IT" sz="24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it-IT" altLang="it-IT" sz="24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" panose="020B0604020202020204" pitchFamily="34" charset="0"/>
                <a:hlinkClick r:id="rId3" action="ppaction://hlinkfile"/>
              </a:rPr>
              <a:t>ricche</a:t>
            </a:r>
            <a:r>
              <a:rPr lang="it-IT" altLang="it-IT" sz="24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" panose="020B0604020202020204" pitchFamily="34" charset="0"/>
              </a:rPr>
              <a:t> sfidanti (non semplificate, depotenziate)</a:t>
            </a:r>
          </a:p>
        </p:txBody>
      </p:sp>
    </p:spTree>
    <p:extLst>
      <p:ext uri="{BB962C8B-B14F-4D97-AF65-F5344CB8AC3E}">
        <p14:creationId xmlns:p14="http://schemas.microsoft.com/office/powerpoint/2010/main" val="26263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79576" y="764705"/>
            <a:ext cx="79223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rgbClr val="C00000"/>
                </a:solidFill>
                <a:latin typeface="Century Gothic"/>
              </a:rPr>
              <a:t>L’IDEA: decidere insieme si può</a:t>
            </a:r>
          </a:p>
          <a:p>
            <a:endParaRPr lang="it-IT" sz="4000" dirty="0">
              <a:solidFill>
                <a:srgbClr val="C00000"/>
              </a:solidFill>
              <a:latin typeface="Century Gothic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544460" y="2492896"/>
            <a:ext cx="3347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400" dirty="0">
                <a:solidFill>
                  <a:srgbClr val="002060"/>
                </a:solidFill>
                <a:latin typeface="Century Gothic"/>
              </a:rPr>
              <a:t>diamo allora la parola ai bambini per discutere e prendere decisioni in gruppo, per dare cittadinanza al loro pensiero e alla loro capacità</a:t>
            </a:r>
          </a:p>
          <a:p>
            <a:pPr algn="r"/>
            <a:r>
              <a:rPr lang="it-IT" sz="2400" dirty="0">
                <a:solidFill>
                  <a:srgbClr val="002060"/>
                </a:solidFill>
                <a:latin typeface="Century Gothic"/>
              </a:rPr>
              <a:t>progettuale</a:t>
            </a:r>
          </a:p>
        </p:txBody>
      </p:sp>
      <p:sp>
        <p:nvSpPr>
          <p:cNvPr id="4" name="Rettangolo 3"/>
          <p:cNvSpPr/>
          <p:nvPr/>
        </p:nvSpPr>
        <p:spPr>
          <a:xfrm>
            <a:off x="2309392" y="1700808"/>
            <a:ext cx="3786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  <a:latin typeface="Century Gothic"/>
              </a:rPr>
              <a:t>…raramente i bambini </a:t>
            </a:r>
          </a:p>
          <a:p>
            <a:r>
              <a:rPr lang="it-IT" sz="2400" dirty="0">
                <a:solidFill>
                  <a:srgbClr val="002060"/>
                </a:solidFill>
                <a:latin typeface="Century Gothic"/>
              </a:rPr>
              <a:t>sono  coinvolti  in  processi decisionali  su aspetti che li riguardano direttamente</a:t>
            </a:r>
          </a:p>
        </p:txBody>
      </p:sp>
      <p:pic>
        <p:nvPicPr>
          <p:cNvPr id="6" name="S. Alessandro casetta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3717033"/>
            <a:ext cx="3456384" cy="234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ccia circolare a sinistra 6"/>
          <p:cNvSpPr/>
          <p:nvPr/>
        </p:nvSpPr>
        <p:spPr>
          <a:xfrm rot="17944841">
            <a:off x="6627285" y="1488578"/>
            <a:ext cx="534880" cy="1199131"/>
          </a:xfrm>
          <a:prstGeom prst="curvedLeftArrow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endParaRPr lang="it-IT" sz="2400" dirty="0">
              <a:solidFill>
                <a:srgbClr val="303189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4397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184232" y="5269851"/>
            <a:ext cx="2088232" cy="461665"/>
          </a:xfrm>
          <a:prstGeom prst="rect">
            <a:avLst/>
          </a:prstGeom>
          <a:solidFill>
            <a:srgbClr val="FFC000"/>
          </a:solidFill>
        </p:spPr>
        <p:txBody>
          <a:bodyPr wrap="square" anchor="ctr" anchorCtr="0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</a:rPr>
              <a:t>REALIZZABILE</a:t>
            </a:r>
          </a:p>
        </p:txBody>
      </p:sp>
      <p:sp>
        <p:nvSpPr>
          <p:cNvPr id="3" name="Rettangolo 2"/>
          <p:cNvSpPr/>
          <p:nvPr/>
        </p:nvSpPr>
        <p:spPr>
          <a:xfrm>
            <a:off x="6409072" y="1916832"/>
            <a:ext cx="4007408" cy="23698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È condizione indispensabile per dare al </a:t>
            </a:r>
            <a:r>
              <a:rPr lang="it-IT" b="1" dirty="0">
                <a:solidFill>
                  <a:srgbClr val="002060"/>
                </a:solidFill>
              </a:rPr>
              <a:t>piacere di pensare </a:t>
            </a:r>
            <a:r>
              <a:rPr lang="it-IT" dirty="0">
                <a:solidFill>
                  <a:srgbClr val="002060"/>
                </a:solidFill>
              </a:rPr>
              <a:t>una percorribilità reale, un farsi </a:t>
            </a:r>
            <a:r>
              <a:rPr lang="it-IT" b="1" dirty="0">
                <a:solidFill>
                  <a:srgbClr val="002060"/>
                </a:solidFill>
              </a:rPr>
              <a:t>azione che cambia i contesti </a:t>
            </a:r>
            <a:r>
              <a:rPr lang="it-IT" dirty="0">
                <a:solidFill>
                  <a:srgbClr val="002060"/>
                </a:solidFill>
              </a:rPr>
              <a:t>di vita e che permette di sperimentare la </a:t>
            </a:r>
            <a:r>
              <a:rPr lang="it-IT" b="1" dirty="0">
                <a:solidFill>
                  <a:srgbClr val="002060"/>
                </a:solidFill>
              </a:rPr>
              <a:t>ricaduta</a:t>
            </a:r>
            <a:r>
              <a:rPr lang="it-IT" dirty="0">
                <a:solidFill>
                  <a:srgbClr val="002060"/>
                </a:solidFill>
              </a:rPr>
              <a:t> effettiva sul reale della propria </a:t>
            </a:r>
            <a:r>
              <a:rPr lang="it-IT" sz="2000" b="1" dirty="0">
                <a:solidFill>
                  <a:srgbClr val="CCCC00"/>
                </a:solidFill>
              </a:rPr>
              <a:t>azione riflessiva e progettuale</a:t>
            </a:r>
            <a:r>
              <a:rPr lang="it-IT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Rettangolo 3"/>
          <p:cNvSpPr/>
          <p:nvPr/>
        </p:nvSpPr>
        <p:spPr>
          <a:xfrm>
            <a:off x="2279576" y="1849125"/>
            <a:ext cx="34563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dirty="0">
                <a:solidFill>
                  <a:srgbClr val="002060"/>
                </a:solidFill>
              </a:rPr>
              <a:t>All’esperienza di coinvolgimento e di partecipazione attiva </a:t>
            </a:r>
            <a:r>
              <a:rPr lang="it-IT" sz="2400" b="1" dirty="0">
                <a:solidFill>
                  <a:srgbClr val="FF6600"/>
                </a:solidFill>
              </a:rPr>
              <a:t>è centrale </a:t>
            </a:r>
            <a:r>
              <a:rPr lang="it-IT" sz="2400" dirty="0">
                <a:solidFill>
                  <a:srgbClr val="002060"/>
                </a:solidFill>
              </a:rPr>
              <a:t>che segua la </a:t>
            </a:r>
            <a:r>
              <a:rPr lang="it-IT" sz="2400" b="1" dirty="0">
                <a:solidFill>
                  <a:srgbClr val="FF6600"/>
                </a:solidFill>
              </a:rPr>
              <a:t>realizzazione concreta </a:t>
            </a:r>
            <a:r>
              <a:rPr lang="it-IT" sz="2400" dirty="0">
                <a:solidFill>
                  <a:srgbClr val="002060"/>
                </a:solidFill>
              </a:rPr>
              <a:t>di quanto emerso dal confronto con i bambini.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279576" y="548681"/>
            <a:ext cx="82589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rgbClr val="C00000"/>
                </a:solidFill>
              </a:rPr>
              <a:t>1. AUTENTICITÀ </a:t>
            </a:r>
          </a:p>
          <a:p>
            <a:r>
              <a:rPr lang="it-IT" sz="3200" dirty="0">
                <a:solidFill>
                  <a:srgbClr val="C00000"/>
                </a:solidFill>
              </a:rPr>
              <a:t>«maestra ma poi lo facciamo davvero</a:t>
            </a:r>
            <a:r>
              <a:rPr lang="it-IT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it-IT" sz="3200" dirty="0">
                <a:solidFill>
                  <a:srgbClr val="C00000"/>
                </a:solidFill>
              </a:rPr>
              <a:t>»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351584" y="5110039"/>
            <a:ext cx="1872208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</a:rPr>
              <a:t>QUESTIONE REALE</a:t>
            </a:r>
          </a:p>
        </p:txBody>
      </p:sp>
      <p:sp>
        <p:nvSpPr>
          <p:cNvPr id="7" name="Rettangolo 6"/>
          <p:cNvSpPr/>
          <p:nvPr/>
        </p:nvSpPr>
        <p:spPr>
          <a:xfrm>
            <a:off x="4799856" y="5118284"/>
            <a:ext cx="2880320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</a:rPr>
              <a:t>REALI SPAZI DI RIPROGETTAZIONE 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3" y="5309767"/>
            <a:ext cx="433611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5310863"/>
            <a:ext cx="433611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18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07568" y="2091620"/>
            <a:ext cx="376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È il gruppo che decide insieme. Pur creando le condizioni migliori perché ciascun bambino </a:t>
            </a:r>
          </a:p>
          <a:p>
            <a:r>
              <a:rPr lang="it-IT" sz="2000" dirty="0">
                <a:solidFill>
                  <a:srgbClr val="002060"/>
                </a:solidFill>
              </a:rPr>
              <a:t>possa </a:t>
            </a:r>
            <a:r>
              <a:rPr lang="it-IT" sz="2000" b="1" dirty="0">
                <a:solidFill>
                  <a:srgbClr val="CCCC00"/>
                </a:solidFill>
              </a:rPr>
              <a:t>esprimersi personalmente </a:t>
            </a:r>
            <a:r>
              <a:rPr lang="it-IT" sz="2000" dirty="0">
                <a:solidFill>
                  <a:srgbClr val="002060"/>
                </a:solidFill>
              </a:rPr>
              <a:t>e perché ciascuno possa </a:t>
            </a:r>
            <a:r>
              <a:rPr lang="it-IT" sz="2000" b="1" dirty="0">
                <a:solidFill>
                  <a:srgbClr val="FFC000"/>
                </a:solidFill>
              </a:rPr>
              <a:t>crescere in competenze, </a:t>
            </a:r>
            <a:r>
              <a:rPr lang="it-IT" sz="2000" dirty="0">
                <a:solidFill>
                  <a:srgbClr val="002060"/>
                </a:solidFill>
              </a:rPr>
              <a:t>l’attenzione è stata portata dalle insegnanti alla </a:t>
            </a:r>
            <a:r>
              <a:rPr lang="it-IT" sz="2000" b="1" dirty="0">
                <a:solidFill>
                  <a:srgbClr val="C00000"/>
                </a:solidFill>
              </a:rPr>
              <a:t>costruzione </a:t>
            </a:r>
          </a:p>
          <a:p>
            <a:r>
              <a:rPr lang="it-IT" sz="2000" b="1" dirty="0">
                <a:solidFill>
                  <a:srgbClr val="C00000"/>
                </a:solidFill>
              </a:rPr>
              <a:t>di un progetto condiviso </a:t>
            </a:r>
          </a:p>
          <a:p>
            <a:r>
              <a:rPr lang="it-IT" sz="2000" b="1" dirty="0">
                <a:solidFill>
                  <a:srgbClr val="C00000"/>
                </a:solidFill>
              </a:rPr>
              <a:t>dal gruppo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476554" y="626785"/>
            <a:ext cx="7444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rgbClr val="C00000"/>
                </a:solidFill>
              </a:rPr>
              <a:t>2. CONCORDARE IN GRUPPO</a:t>
            </a:r>
            <a:endParaRPr lang="it-IT" sz="3200" dirty="0">
              <a:solidFill>
                <a:srgbClr val="C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528048" y="2924944"/>
            <a:ext cx="3312368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sperimentare forme di </a:t>
            </a:r>
            <a:r>
              <a:rPr lang="it-IT" b="1" dirty="0">
                <a:solidFill>
                  <a:srgbClr val="002060"/>
                </a:solidFill>
              </a:rPr>
              <a:t>partecipazione democratica</a:t>
            </a:r>
            <a:r>
              <a:rPr lang="it-IT" dirty="0">
                <a:solidFill>
                  <a:srgbClr val="002060"/>
                </a:solidFill>
              </a:rPr>
              <a:t>, nutrendo il proprio pensiero con quello degli altri, costruendo insieme agli altri conoscenze e relazioni per un futuro da abitare nella fiducia che “decidere insieme si può”</a:t>
            </a:r>
          </a:p>
        </p:txBody>
      </p:sp>
      <p:sp>
        <p:nvSpPr>
          <p:cNvPr id="5" name="Freccia circolare a sinistra 4"/>
          <p:cNvSpPr/>
          <p:nvPr/>
        </p:nvSpPr>
        <p:spPr>
          <a:xfrm rot="7358448" flipH="1" flipV="1">
            <a:off x="5820968" y="1743797"/>
            <a:ext cx="446723" cy="999271"/>
          </a:xfrm>
          <a:prstGeom prst="curvedLeftArrow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endParaRPr lang="it-IT" sz="2400" dirty="0">
              <a:solidFill>
                <a:srgbClr val="303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49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ccia a destra 7"/>
          <p:cNvSpPr/>
          <p:nvPr/>
        </p:nvSpPr>
        <p:spPr>
          <a:xfrm>
            <a:off x="7463950" y="4346629"/>
            <a:ext cx="683382" cy="742950"/>
          </a:xfrm>
          <a:prstGeom prst="rightArrow">
            <a:avLst>
              <a:gd name="adj1" fmla="val 61680"/>
              <a:gd name="adj2" fmla="val 50000"/>
            </a:avLst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it-IT" sz="2400" dirty="0">
              <a:solidFill>
                <a:srgbClr val="303189"/>
              </a:solidFill>
              <a:latin typeface="+mj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748302" y="1354685"/>
            <a:ext cx="63977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it-IT" dirty="0">
                <a:solidFill>
                  <a:srgbClr val="002060"/>
                </a:solidFill>
              </a:rPr>
              <a:t>Fluidifica la discussione e permette a tutti di partecipare</a:t>
            </a:r>
          </a:p>
          <a:p>
            <a:pPr marL="285750" indent="-285750">
              <a:buBlip>
                <a:blip r:embed="rId3"/>
              </a:buBlip>
            </a:pPr>
            <a:r>
              <a:rPr lang="it-IT" dirty="0">
                <a:solidFill>
                  <a:srgbClr val="002060"/>
                </a:solidFill>
              </a:rPr>
              <a:t>È più facile che ci siano scambi diretti tra bambini</a:t>
            </a:r>
          </a:p>
          <a:p>
            <a:pPr marL="285750" indent="-285750">
              <a:buBlip>
                <a:blip r:embed="rId3"/>
              </a:buBlip>
            </a:pPr>
            <a:r>
              <a:rPr lang="it-IT" dirty="0">
                <a:solidFill>
                  <a:srgbClr val="002060"/>
                </a:solidFill>
              </a:rPr>
              <a:t>È più semplice ricordare gli interventi dei compagni</a:t>
            </a:r>
          </a:p>
          <a:p>
            <a:pPr marL="285750" indent="-285750">
              <a:buBlip>
                <a:blip r:embed="rId3"/>
              </a:buBlip>
            </a:pP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311952" y="597456"/>
            <a:ext cx="7568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rgbClr val="C00000"/>
                </a:solidFill>
              </a:rPr>
              <a:t>PERCHÉ IN PICCOLO GRUPPO</a:t>
            </a:r>
          </a:p>
        </p:txBody>
      </p:sp>
      <p:sp>
        <p:nvSpPr>
          <p:cNvPr id="4" name="Rettangolo 3"/>
          <p:cNvSpPr/>
          <p:nvPr/>
        </p:nvSpPr>
        <p:spPr>
          <a:xfrm>
            <a:off x="865024" y="2867451"/>
            <a:ext cx="4080199" cy="286232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it-IT" dirty="0">
                <a:solidFill>
                  <a:srgbClr val="002060"/>
                </a:solidFill>
              </a:rPr>
              <a:t>Questa metodologia permette di sperimentare forme di LABORATORIO CIVICO nel quale aiutare i bambini a esplicitare la propria opinione, ad ascoltare, a confrontarsi con idee diverse, ad affinare capacità di utilizzo del pensiero critico, a negoziare, arricchendo il loro pensiero con quello degli altri.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8335957" y="3254530"/>
            <a:ext cx="2807647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it-IT" dirty="0">
                <a:solidFill>
                  <a:srgbClr val="002060"/>
                </a:solidFill>
              </a:rPr>
              <a:t>È necessario costruire “familiarità” col metodo, col tipo di coinvolgimento richiesto, con i compagni </a:t>
            </a:r>
          </a:p>
          <a:p>
            <a:pPr lvl="0"/>
            <a:r>
              <a:rPr lang="it-IT" b="1" dirty="0">
                <a:solidFill>
                  <a:srgbClr val="C00000"/>
                </a:solidFill>
              </a:rPr>
              <a:t>per aprirsi e fidarsi sempre di più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879976" y="4014356"/>
            <a:ext cx="1224136" cy="1569660"/>
          </a:xfrm>
          <a:prstGeom prst="rect">
            <a:avLst/>
          </a:prstGeom>
          <a:solidFill>
            <a:srgbClr val="CCCC00"/>
          </a:solidFill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</a:rPr>
              <a:t>DARE E DARSI TEMPO</a:t>
            </a:r>
          </a:p>
        </p:txBody>
      </p:sp>
      <p:sp>
        <p:nvSpPr>
          <p:cNvPr id="7" name="Freccia a destra 6"/>
          <p:cNvSpPr/>
          <p:nvPr/>
        </p:nvSpPr>
        <p:spPr>
          <a:xfrm>
            <a:off x="5159896" y="4437112"/>
            <a:ext cx="648072" cy="727630"/>
          </a:xfrm>
          <a:prstGeom prst="rightArrow">
            <a:avLst>
              <a:gd name="adj1" fmla="val 63056"/>
              <a:gd name="adj2" fmla="val 50000"/>
            </a:avLst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it-IT" sz="2400" dirty="0">
              <a:solidFill>
                <a:srgbClr val="30318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073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91544" y="1412777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+mj-lt"/>
              </a:rPr>
              <a:t>Corsaro, W. (2003). Le culture dei bambini. Bologna: Il Mulino.</a:t>
            </a:r>
          </a:p>
          <a:p>
            <a:endParaRPr lang="it-IT" dirty="0">
              <a:solidFill>
                <a:srgbClr val="002060"/>
              </a:solidFill>
              <a:latin typeface="+mj-lt"/>
            </a:endParaRPr>
          </a:p>
          <a:p>
            <a:r>
              <a:rPr lang="it-IT" dirty="0">
                <a:solidFill>
                  <a:srgbClr val="002060"/>
                </a:solidFill>
                <a:latin typeface="+mj-lt"/>
              </a:rPr>
              <a:t>Pontecorvo, C., Ajello, A.M., Zucchermaglio, C. (1991). Discutendo si impara. Roma: Carocci.</a:t>
            </a:r>
          </a:p>
          <a:p>
            <a:endParaRPr lang="it-IT" dirty="0">
              <a:solidFill>
                <a:srgbClr val="002060"/>
              </a:solidFill>
              <a:latin typeface="+mj-lt"/>
            </a:endParaRPr>
          </a:p>
          <a:p>
            <a:r>
              <a:rPr lang="it-IT" dirty="0">
                <a:solidFill>
                  <a:srgbClr val="002060"/>
                </a:solidFill>
              </a:rPr>
              <a:t>Silvia Cavalloro, </a:t>
            </a:r>
            <a:r>
              <a:rPr lang="it-IT" i="1" dirty="0">
                <a:solidFill>
                  <a:srgbClr val="002060"/>
                </a:solidFill>
              </a:rPr>
              <a:t>Decidere insieme si può</a:t>
            </a:r>
            <a:r>
              <a:rPr lang="it-IT" dirty="0">
                <a:solidFill>
                  <a:srgbClr val="002060"/>
                </a:solidFill>
              </a:rPr>
              <a:t>. AltriSpazi n. 1, pp. 9-12 </a:t>
            </a:r>
            <a:r>
              <a:rPr lang="it-IT" dirty="0">
                <a:solidFill>
                  <a:srgbClr val="002060"/>
                </a:solidFill>
                <a:hlinkClick r:id="rId2"/>
              </a:rPr>
              <a:t>www.fpsm.tn.it</a:t>
            </a:r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Camilla Monaco, </a:t>
            </a:r>
            <a:r>
              <a:rPr lang="it-IT" i="1" dirty="0">
                <a:solidFill>
                  <a:srgbClr val="002060"/>
                </a:solidFill>
              </a:rPr>
              <a:t>Maestra, ma  poi lo facciamo davvero</a:t>
            </a:r>
            <a:r>
              <a:rPr lang="it-IT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it-IT" i="1" dirty="0">
                <a:solidFill>
                  <a:srgbClr val="002060"/>
                </a:solidFill>
              </a:rPr>
              <a:t> </a:t>
            </a:r>
            <a:r>
              <a:rPr lang="it-IT" dirty="0">
                <a:solidFill>
                  <a:srgbClr val="002060"/>
                </a:solidFill>
              </a:rPr>
              <a:t>AltriSpazi n. 2 pp. 9-12 </a:t>
            </a:r>
            <a:r>
              <a:rPr lang="it-IT" dirty="0">
                <a:solidFill>
                  <a:srgbClr val="002060"/>
                </a:solidFill>
                <a:hlinkClick r:id="rId2"/>
              </a:rPr>
              <a:t>www.fpsm.tn.it</a:t>
            </a:r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Camilla Monaco, </a:t>
            </a:r>
            <a:r>
              <a:rPr lang="it-IT" i="1" dirty="0">
                <a:solidFill>
                  <a:srgbClr val="002060"/>
                </a:solidFill>
              </a:rPr>
              <a:t>Ci vuole anche la montagna, perché Susà è un paese di montagna.  </a:t>
            </a:r>
            <a:r>
              <a:rPr lang="it-IT" dirty="0">
                <a:solidFill>
                  <a:srgbClr val="002060"/>
                </a:solidFill>
              </a:rPr>
              <a:t>AltriSpazi n. 6 pp. 5-13 </a:t>
            </a:r>
            <a:r>
              <a:rPr lang="it-IT" dirty="0">
                <a:solidFill>
                  <a:srgbClr val="002060"/>
                </a:solidFill>
                <a:hlinkClick r:id="rId2"/>
              </a:rPr>
              <a:t>www.fpsm.tn.it</a:t>
            </a:r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1909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01DA1535-7752-41FB-8DAE-F06A4C1FD83C}"/>
              </a:ext>
            </a:extLst>
          </p:cNvPr>
          <p:cNvSpPr txBox="1">
            <a:spLocks/>
          </p:cNvSpPr>
          <p:nvPr/>
        </p:nvSpPr>
        <p:spPr>
          <a:xfrm>
            <a:off x="2423592" y="658686"/>
            <a:ext cx="7024744" cy="7886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rgbClr val="89006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      Legge provinciale n.13/77</a:t>
            </a:r>
            <a:endParaRPr kumimoji="0" lang="it-IT" altLang="it-IT" sz="4000" b="0" i="0" u="none" strike="noStrike" kern="1200" cap="none" spc="0" normalizeH="0" baseline="0" noProof="0" dirty="0">
              <a:ln>
                <a:noFill/>
              </a:ln>
              <a:solidFill>
                <a:srgbClr val="89006F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5" name="Freccia bidirezionale verticale 4">
            <a:extLst>
              <a:ext uri="{FF2B5EF4-FFF2-40B4-BE49-F238E27FC236}">
                <a16:creationId xmlns:a16="http://schemas.microsoft.com/office/drawing/2014/main" id="{B3D5E70A-4748-46BE-A813-6E1D2C5395B5}"/>
              </a:ext>
            </a:extLst>
          </p:cNvPr>
          <p:cNvSpPr/>
          <p:nvPr/>
        </p:nvSpPr>
        <p:spPr>
          <a:xfrm>
            <a:off x="2711450" y="4525864"/>
            <a:ext cx="285750" cy="500063"/>
          </a:xfrm>
          <a:prstGeom prst="upDownArrow">
            <a:avLst/>
          </a:prstGeom>
          <a:solidFill>
            <a:srgbClr val="FF6700"/>
          </a:solidFill>
          <a:ln w="15875" cap="flat" cmpd="sng" algn="ctr">
            <a:solidFill>
              <a:srgbClr val="FF67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reccia bidirezionale verticale 5">
            <a:extLst>
              <a:ext uri="{FF2B5EF4-FFF2-40B4-BE49-F238E27FC236}">
                <a16:creationId xmlns:a16="http://schemas.microsoft.com/office/drawing/2014/main" id="{118F101D-499B-44E6-AC2C-3CCDF2D6DC13}"/>
              </a:ext>
            </a:extLst>
          </p:cNvPr>
          <p:cNvSpPr/>
          <p:nvPr/>
        </p:nvSpPr>
        <p:spPr>
          <a:xfrm>
            <a:off x="7048500" y="4106764"/>
            <a:ext cx="285750" cy="500063"/>
          </a:xfrm>
          <a:prstGeom prst="upDownArrow">
            <a:avLst/>
          </a:prstGeom>
          <a:solidFill>
            <a:srgbClr val="FF6700"/>
          </a:solidFill>
          <a:ln w="15875" cap="flat" cmpd="sng" algn="ctr">
            <a:solidFill>
              <a:srgbClr val="FF67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63AD0563-AC37-4E68-A1AC-4B2F7AD71DD5}"/>
              </a:ext>
            </a:extLst>
          </p:cNvPr>
          <p:cNvSpPr/>
          <p:nvPr/>
        </p:nvSpPr>
        <p:spPr>
          <a:xfrm>
            <a:off x="7135814" y="2492897"/>
            <a:ext cx="396875" cy="474663"/>
          </a:xfrm>
          <a:prstGeom prst="downArrow">
            <a:avLst/>
          </a:prstGeom>
          <a:solidFill>
            <a:srgbClr val="FF6700"/>
          </a:solidFill>
          <a:ln w="15875" cap="flat" cmpd="sng" algn="ctr">
            <a:solidFill>
              <a:srgbClr val="FF67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C81A77E8-0B00-40C8-9673-C205E313C0F8}"/>
              </a:ext>
            </a:extLst>
          </p:cNvPr>
          <p:cNvSpPr/>
          <p:nvPr/>
        </p:nvSpPr>
        <p:spPr>
          <a:xfrm rot="2762143">
            <a:off x="3973514" y="2419381"/>
            <a:ext cx="396875" cy="473075"/>
          </a:xfrm>
          <a:prstGeom prst="downArrow">
            <a:avLst/>
          </a:prstGeom>
          <a:solidFill>
            <a:srgbClr val="FF6700"/>
          </a:solidFill>
          <a:ln w="15875" cap="flat" cmpd="sng" algn="ctr">
            <a:solidFill>
              <a:srgbClr val="FF67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CasellaDiTesto 2">
            <a:extLst>
              <a:ext uri="{FF2B5EF4-FFF2-40B4-BE49-F238E27FC236}">
                <a16:creationId xmlns:a16="http://schemas.microsoft.com/office/drawing/2014/main" id="{6C9947D1-DD86-4341-B303-8EC5D81A1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5097364"/>
            <a:ext cx="18494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Gestite dalla Provincia e dai Comuni</a:t>
            </a:r>
          </a:p>
        </p:txBody>
      </p:sp>
      <p:sp>
        <p:nvSpPr>
          <p:cNvPr id="10" name="CasellaDiTesto 2">
            <a:extLst>
              <a:ext uri="{FF2B5EF4-FFF2-40B4-BE49-F238E27FC236}">
                <a16:creationId xmlns:a16="http://schemas.microsoft.com/office/drawing/2014/main" id="{0C94F86F-34CC-4FFB-9C85-8686F5F52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5" y="4810076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Gestite da enti, istituzioni o privati, esistenti e funzionanti alla data di entrata in vigore della Legge 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3890EB90-815B-43F2-82DA-50043F7C395F}"/>
              </a:ext>
            </a:extLst>
          </p:cNvPr>
          <p:cNvGrpSpPr/>
          <p:nvPr/>
        </p:nvGrpSpPr>
        <p:grpSpPr>
          <a:xfrm>
            <a:off x="2450560" y="1632231"/>
            <a:ext cx="7274255" cy="652229"/>
            <a:chOff x="1015049" y="38904"/>
            <a:chExt cx="7274255" cy="652229"/>
          </a:xfrm>
        </p:grpSpPr>
        <p:sp>
          <p:nvSpPr>
            <p:cNvPr id="12" name="Rettangolo arrotondato 13">
              <a:extLst>
                <a:ext uri="{FF2B5EF4-FFF2-40B4-BE49-F238E27FC236}">
                  <a16:creationId xmlns:a16="http://schemas.microsoft.com/office/drawing/2014/main" id="{21613727-84B2-4E92-8144-0007A2B9277F}"/>
                </a:ext>
              </a:extLst>
            </p:cNvPr>
            <p:cNvSpPr/>
            <p:nvPr/>
          </p:nvSpPr>
          <p:spPr>
            <a:xfrm>
              <a:off x="1015049" y="38904"/>
              <a:ext cx="7274255" cy="652229"/>
            </a:xfrm>
            <a:prstGeom prst="roundRect">
              <a:avLst>
                <a:gd name="adj" fmla="val 10000"/>
              </a:avLst>
            </a:prstGeom>
            <a:solidFill>
              <a:srgbClr val="909465">
                <a:alpha val="80000"/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0D8B83C7-8686-48B9-9BB2-B3B646ADABF7}"/>
                </a:ext>
              </a:extLst>
            </p:cNvPr>
            <p:cNvSpPr txBox="1"/>
            <p:nvPr/>
          </p:nvSpPr>
          <p:spPr>
            <a:xfrm>
              <a:off x="1034152" y="58007"/>
              <a:ext cx="7236049" cy="61402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Provincia autonoma di Trento</a:t>
              </a:r>
              <a:endParaRPr kumimoji="0" lang="it-IT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D76A0D8A-B0ED-4CC9-901D-47B3D9287001}"/>
              </a:ext>
            </a:extLst>
          </p:cNvPr>
          <p:cNvGrpSpPr/>
          <p:nvPr/>
        </p:nvGrpSpPr>
        <p:grpSpPr>
          <a:xfrm>
            <a:off x="2007542" y="2910720"/>
            <a:ext cx="2288259" cy="1543706"/>
            <a:chOff x="369271" y="1120588"/>
            <a:chExt cx="2063896" cy="1543706"/>
          </a:xfrm>
        </p:grpSpPr>
        <p:sp>
          <p:nvSpPr>
            <p:cNvPr id="15" name="Rettangolo arrotondato 16">
              <a:extLst>
                <a:ext uri="{FF2B5EF4-FFF2-40B4-BE49-F238E27FC236}">
                  <a16:creationId xmlns:a16="http://schemas.microsoft.com/office/drawing/2014/main" id="{A7798406-5FB4-4F09-A521-9ECA5F27577E}"/>
                </a:ext>
              </a:extLst>
            </p:cNvPr>
            <p:cNvSpPr/>
            <p:nvPr/>
          </p:nvSpPr>
          <p:spPr>
            <a:xfrm>
              <a:off x="369271" y="1120588"/>
              <a:ext cx="2063896" cy="1543706"/>
            </a:xfrm>
            <a:prstGeom prst="roundRect">
              <a:avLst>
                <a:gd name="adj" fmla="val 10000"/>
              </a:avLst>
            </a:prstGeom>
            <a:solidFill>
              <a:srgbClr val="909465">
                <a:alpha val="70000"/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5A28A7CF-BA81-42DA-B15B-F86BA4B9F7BA}"/>
                </a:ext>
              </a:extLst>
            </p:cNvPr>
            <p:cNvSpPr txBox="1"/>
            <p:nvPr/>
          </p:nvSpPr>
          <p:spPr>
            <a:xfrm>
              <a:off x="414485" y="1165802"/>
              <a:ext cx="1973468" cy="145327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marR="0" lvl="0" indent="0" algn="ctr" defTabSz="1111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Scuole dell’infanzia provinciali</a:t>
              </a: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ECB62CF3-8138-4175-AF94-A1326E08D86F}"/>
              </a:ext>
            </a:extLst>
          </p:cNvPr>
          <p:cNvGrpSpPr/>
          <p:nvPr/>
        </p:nvGrpSpPr>
        <p:grpSpPr>
          <a:xfrm>
            <a:off x="4439816" y="3107289"/>
            <a:ext cx="5688632" cy="904745"/>
            <a:chOff x="2549671" y="1345219"/>
            <a:chExt cx="6489466" cy="904745"/>
          </a:xfrm>
        </p:grpSpPr>
        <p:sp>
          <p:nvSpPr>
            <p:cNvPr id="18" name="Rettangolo arrotondato 19">
              <a:extLst>
                <a:ext uri="{FF2B5EF4-FFF2-40B4-BE49-F238E27FC236}">
                  <a16:creationId xmlns:a16="http://schemas.microsoft.com/office/drawing/2014/main" id="{218FFC0F-BB26-48ED-984F-4775D61A759F}"/>
                </a:ext>
              </a:extLst>
            </p:cNvPr>
            <p:cNvSpPr/>
            <p:nvPr/>
          </p:nvSpPr>
          <p:spPr>
            <a:xfrm>
              <a:off x="2549671" y="1345219"/>
              <a:ext cx="6489466" cy="904745"/>
            </a:xfrm>
            <a:prstGeom prst="roundRect">
              <a:avLst>
                <a:gd name="adj" fmla="val 10000"/>
              </a:avLst>
            </a:prstGeom>
            <a:solidFill>
              <a:srgbClr val="909465">
                <a:alpha val="70000"/>
                <a:hueOff val="0"/>
                <a:satOff val="0"/>
                <a:lumOff val="0"/>
                <a:alphaOff val="0"/>
              </a:srgbClr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9BB20D0F-DB9D-46AB-944E-E79E9BB0BCE1}"/>
                </a:ext>
              </a:extLst>
            </p:cNvPr>
            <p:cNvSpPr txBox="1"/>
            <p:nvPr/>
          </p:nvSpPr>
          <p:spPr>
            <a:xfrm>
              <a:off x="2576170" y="1371718"/>
              <a:ext cx="6436468" cy="8517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marR="0" lvl="0" indent="0" algn="ctr" defTabSz="1111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Scuole dell’infanzia equiparate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6204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2E76E3-DB4C-4FE5-BB20-DF0AF15955DC}"/>
              </a:ext>
            </a:extLst>
          </p:cNvPr>
          <p:cNvSpPr txBox="1">
            <a:spLocks/>
          </p:cNvSpPr>
          <p:nvPr/>
        </p:nvSpPr>
        <p:spPr>
          <a:xfrm>
            <a:off x="5601478" y="1452758"/>
            <a:ext cx="5194068" cy="5950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b="1" dirty="0">
                <a:solidFill>
                  <a:srgbClr val="FF00FF"/>
                </a:solidFill>
              </a:rPr>
              <a:t>20 circoli di coordinamento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A941818-E02E-437D-A663-4D47104DF640}"/>
              </a:ext>
            </a:extLst>
          </p:cNvPr>
          <p:cNvSpPr/>
          <p:nvPr/>
        </p:nvSpPr>
        <p:spPr>
          <a:xfrm>
            <a:off x="1008433" y="715210"/>
            <a:ext cx="432867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b="1" dirty="0">
                <a:solidFill>
                  <a:srgbClr val="002060"/>
                </a:solidFill>
                <a:latin typeface="Neue Haas Grotesk Text Pro Ultr" panose="020B0504020202020204" pitchFamily="34" charset="0"/>
              </a:rPr>
              <a:t>Circolo di Ala</a:t>
            </a:r>
          </a:p>
          <a:p>
            <a:r>
              <a:rPr lang="it-IT" sz="1700" b="1" dirty="0">
                <a:solidFill>
                  <a:srgbClr val="002060"/>
                </a:solidFill>
                <a:latin typeface="Neue Haas Grotesk Text Pro Ultr" panose="020B0504020202020204" pitchFamily="34" charset="0"/>
              </a:rPr>
              <a:t>Circolo  Alta Valsugana</a:t>
            </a:r>
          </a:p>
          <a:p>
            <a:r>
              <a:rPr lang="it-IT" sz="1700" b="1" dirty="0">
                <a:solidFill>
                  <a:srgbClr val="002060"/>
                </a:solidFill>
                <a:latin typeface="Neue Haas Grotesk Text Pro Ultr" panose="020B0504020202020204" pitchFamily="34" charset="0"/>
              </a:rPr>
              <a:t>Circolo  di Borgo Valsugana</a:t>
            </a:r>
          </a:p>
          <a:p>
            <a:r>
              <a:rPr lang="it-IT" sz="1700" b="1" dirty="0">
                <a:solidFill>
                  <a:srgbClr val="002060"/>
                </a:solidFill>
                <a:latin typeface="Neue Haas Grotesk Text Pro Ultr" panose="020B0504020202020204" pitchFamily="34" charset="0"/>
              </a:rPr>
              <a:t>Circolo  Giudicarie Esteriori</a:t>
            </a:r>
          </a:p>
          <a:p>
            <a:r>
              <a:rPr lang="it-IT" sz="1700" b="1" dirty="0">
                <a:solidFill>
                  <a:srgbClr val="002060"/>
                </a:solidFill>
                <a:latin typeface="Neue Haas Grotesk Text Pro Ultr" panose="020B0504020202020204" pitchFamily="34" charset="0"/>
              </a:rPr>
              <a:t>Circolo di Mezzocorona e Val di Cembra</a:t>
            </a:r>
          </a:p>
          <a:p>
            <a:r>
              <a:rPr lang="it-IT" sz="1700" b="1" dirty="0">
                <a:solidFill>
                  <a:srgbClr val="002060"/>
                </a:solidFill>
                <a:latin typeface="Neue Haas Grotesk Text Pro Ultr" panose="020B0504020202020204" pitchFamily="34" charset="0"/>
              </a:rPr>
              <a:t>Circolo di Mezzolombardo</a:t>
            </a:r>
          </a:p>
          <a:p>
            <a:r>
              <a:rPr lang="it-IT" sz="1700" b="1" dirty="0">
                <a:solidFill>
                  <a:srgbClr val="002060"/>
                </a:solidFill>
                <a:latin typeface="Neue Haas Grotesk Text Pro Ultr" panose="020B0504020202020204" pitchFamily="34" charset="0"/>
              </a:rPr>
              <a:t>Circolo di Mori</a:t>
            </a:r>
          </a:p>
          <a:p>
            <a:r>
              <a:rPr lang="it-IT" sz="1700" b="1" dirty="0">
                <a:solidFill>
                  <a:srgbClr val="002060"/>
                </a:solidFill>
                <a:latin typeface="Neue Haas Grotesk Text Pro Ultr" panose="020B0504020202020204" pitchFamily="34" charset="0"/>
              </a:rPr>
              <a:t>Circolo di Riva del Garda</a:t>
            </a:r>
          </a:p>
          <a:p>
            <a:r>
              <a:rPr lang="it-IT" sz="1700" b="1" dirty="0">
                <a:solidFill>
                  <a:srgbClr val="002060"/>
                </a:solidFill>
                <a:latin typeface="Neue Haas Grotesk Text Pro Ultr" panose="020B0504020202020204" pitchFamily="34" charset="0"/>
              </a:rPr>
              <a:t>Circolo di Rovereto e Vallagarina</a:t>
            </a:r>
          </a:p>
          <a:p>
            <a:r>
              <a:rPr lang="it-IT" sz="1700" b="1" dirty="0">
                <a:solidFill>
                  <a:srgbClr val="002060"/>
                </a:solidFill>
                <a:latin typeface="Neue Haas Grotesk Text Pro Ultr" panose="020B0504020202020204" pitchFamily="34" charset="0"/>
              </a:rPr>
              <a:t>Circolo di Sarche</a:t>
            </a:r>
          </a:p>
          <a:p>
            <a:r>
              <a:rPr lang="it-IT" sz="1700" b="1" dirty="0">
                <a:solidFill>
                  <a:srgbClr val="002060"/>
                </a:solidFill>
                <a:latin typeface="Neue Haas Grotesk Text Pro Ultr" panose="020B0504020202020204" pitchFamily="34" charset="0"/>
              </a:rPr>
              <a:t>Circolo di Trento 1</a:t>
            </a:r>
          </a:p>
          <a:p>
            <a:r>
              <a:rPr lang="it-IT" sz="1700" b="1" dirty="0">
                <a:solidFill>
                  <a:srgbClr val="002060"/>
                </a:solidFill>
                <a:latin typeface="Neue Haas Grotesk Text Pro Ultr" panose="020B0504020202020204" pitchFamily="34" charset="0"/>
              </a:rPr>
              <a:t>Circolo di Trento 2</a:t>
            </a:r>
          </a:p>
          <a:p>
            <a:r>
              <a:rPr lang="it-IT" sz="1700" b="1" dirty="0">
                <a:solidFill>
                  <a:srgbClr val="002060"/>
                </a:solidFill>
                <a:latin typeface="Neue Haas Grotesk Text Pro Ultr" panose="020B0504020202020204" pitchFamily="34" charset="0"/>
              </a:rPr>
              <a:t>Circolo di Trento 3</a:t>
            </a:r>
          </a:p>
          <a:p>
            <a:r>
              <a:rPr lang="it-IT" sz="1700" b="1" dirty="0">
                <a:solidFill>
                  <a:srgbClr val="002060"/>
                </a:solidFill>
                <a:latin typeface="Neue Haas Grotesk Text Pro Ultr" panose="020B0504020202020204" pitchFamily="34" charset="0"/>
              </a:rPr>
              <a:t>Circolo Val di Fiemme e Val di Cembra</a:t>
            </a:r>
          </a:p>
          <a:p>
            <a:r>
              <a:rPr lang="it-IT" sz="1700" b="1" dirty="0">
                <a:solidFill>
                  <a:srgbClr val="002060"/>
                </a:solidFill>
                <a:latin typeface="Neue Haas Grotesk Text Pro Ultr" panose="020B0504020202020204" pitchFamily="34" charset="0"/>
              </a:rPr>
              <a:t>Circolo Val di Fiemme e Val di Fassa</a:t>
            </a:r>
          </a:p>
          <a:p>
            <a:r>
              <a:rPr lang="it-IT" sz="1700" b="1" dirty="0">
                <a:solidFill>
                  <a:srgbClr val="002060"/>
                </a:solidFill>
                <a:latin typeface="Neue Haas Grotesk Text Pro Ultr" panose="020B0504020202020204" pitchFamily="34" charset="0"/>
              </a:rPr>
              <a:t>Circolo Val di Non</a:t>
            </a:r>
          </a:p>
          <a:p>
            <a:r>
              <a:rPr lang="it-IT" sz="1700" b="1" dirty="0">
                <a:solidFill>
                  <a:srgbClr val="002060"/>
                </a:solidFill>
                <a:latin typeface="Neue Haas Grotesk Text Pro Ultr" panose="020B0504020202020204" pitchFamily="34" charset="0"/>
              </a:rPr>
              <a:t>Circolo Val di Non e Val di Sole</a:t>
            </a:r>
          </a:p>
          <a:p>
            <a:r>
              <a:rPr lang="it-IT" sz="1700" b="1" dirty="0">
                <a:solidFill>
                  <a:srgbClr val="002060"/>
                </a:solidFill>
                <a:latin typeface="Neue Haas Grotesk Text Pro Ultr" panose="020B0504020202020204" pitchFamily="34" charset="0"/>
              </a:rPr>
              <a:t>Circolo Valle del Chiese</a:t>
            </a:r>
          </a:p>
          <a:p>
            <a:r>
              <a:rPr lang="it-IT" sz="1700" b="1" dirty="0">
                <a:solidFill>
                  <a:srgbClr val="002060"/>
                </a:solidFill>
                <a:latin typeface="Neue Haas Grotesk Text Pro Ultr" panose="020B0504020202020204" pitchFamily="34" charset="0"/>
              </a:rPr>
              <a:t>Circolo Val Rendena</a:t>
            </a:r>
          </a:p>
          <a:p>
            <a:r>
              <a:rPr lang="it-IT" sz="1700" b="1" dirty="0">
                <a:solidFill>
                  <a:srgbClr val="002060"/>
                </a:solidFill>
                <a:latin typeface="Neue Haas Grotesk Text Pro Ultr" panose="020B0504020202020204" pitchFamily="34" charset="0"/>
              </a:rPr>
              <a:t>Circolo Valsugana e Primiero</a:t>
            </a:r>
          </a:p>
        </p:txBody>
      </p:sp>
      <p:pic>
        <p:nvPicPr>
          <p:cNvPr id="5" name="Segnaposto contenuto 8">
            <a:extLst>
              <a:ext uri="{FF2B5EF4-FFF2-40B4-BE49-F238E27FC236}">
                <a16:creationId xmlns:a16="http://schemas.microsoft.com/office/drawing/2014/main" id="{D3BBBD21-842B-46C4-8852-B6E160D895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24" t="20931" r="29115" b="18221"/>
          <a:stretch/>
        </p:blipFill>
        <p:spPr>
          <a:xfrm>
            <a:off x="5601478" y="1929404"/>
            <a:ext cx="5194068" cy="41711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48F826C-E1AE-4C45-9405-F83CDA9172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"/>
          <a:stretch/>
        </p:blipFill>
        <p:spPr>
          <a:xfrm>
            <a:off x="5601478" y="471036"/>
            <a:ext cx="3247052" cy="98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2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48191" y="2093306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  <a:latin typeface="Century Gothic"/>
              </a:rPr>
              <a:t>Sulla vita e sul futuro dei bambini  sono aperte delle questioni rilevanti per tutti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48191" y="537273"/>
            <a:ext cx="83824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rgbClr val="C00000"/>
                </a:solidFill>
                <a:latin typeface="Century Gothic"/>
              </a:rPr>
              <a:t>L’EDUCAZIONE </a:t>
            </a:r>
          </a:p>
          <a:p>
            <a:r>
              <a:rPr lang="it-IT" sz="4000" dirty="0">
                <a:solidFill>
                  <a:srgbClr val="C00000"/>
                </a:solidFill>
                <a:latin typeface="Century Gothic"/>
              </a:rPr>
              <a:t>RIGUARDA «l’INTERO VILLAGGIO»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1" y="3407692"/>
            <a:ext cx="4230299" cy="267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ccia circolare a sinistra 4"/>
          <p:cNvSpPr/>
          <p:nvPr/>
        </p:nvSpPr>
        <p:spPr>
          <a:xfrm rot="19119884">
            <a:off x="9560317" y="2697503"/>
            <a:ext cx="490559" cy="1002827"/>
          </a:xfrm>
          <a:prstGeom prst="curvedLeftArrow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endParaRPr lang="it-IT" sz="2400" dirty="0">
              <a:solidFill>
                <a:srgbClr val="303189"/>
              </a:solidFill>
              <a:latin typeface="Century Gothic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16080" y="3504319"/>
            <a:ext cx="2922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it-IT" sz="2400" dirty="0">
                <a:solidFill>
                  <a:srgbClr val="002060"/>
                </a:solidFill>
                <a:latin typeface="Century Gothic"/>
              </a:rPr>
              <a:t>investire sul pensiero e </a:t>
            </a:r>
          </a:p>
          <a:p>
            <a:pPr marL="355600"/>
            <a:r>
              <a:rPr lang="it-IT" sz="2400" dirty="0">
                <a:solidFill>
                  <a:srgbClr val="002060"/>
                </a:solidFill>
                <a:latin typeface="Century Gothic"/>
              </a:rPr>
              <a:t>sul progettare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816080" y="485704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it-IT" sz="2400" dirty="0">
                <a:solidFill>
                  <a:srgbClr val="002060"/>
                </a:solidFill>
                <a:latin typeface="Century Gothic"/>
              </a:rPr>
              <a:t>aprirsi all’inter-azione</a:t>
            </a:r>
          </a:p>
          <a:p>
            <a:pPr marL="355600"/>
            <a:r>
              <a:rPr lang="it-IT" sz="2400" dirty="0">
                <a:solidFill>
                  <a:srgbClr val="002060"/>
                </a:solidFill>
                <a:latin typeface="Century Gothic"/>
              </a:rPr>
              <a:t>per generare valore sociale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C375C30-2D3C-4104-A54D-B9AFB280D888}"/>
              </a:ext>
            </a:extLst>
          </p:cNvPr>
          <p:cNvSpPr txBox="1"/>
          <p:nvPr/>
        </p:nvSpPr>
        <p:spPr>
          <a:xfrm>
            <a:off x="6718042" y="2082351"/>
            <a:ext cx="2388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</a:rPr>
              <a:t>LA SCELTA DELLA FEDERAZIONE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4959EA30-66A8-4CA6-928E-90CE2282976A}"/>
              </a:ext>
            </a:extLst>
          </p:cNvPr>
          <p:cNvSpPr/>
          <p:nvPr/>
        </p:nvSpPr>
        <p:spPr>
          <a:xfrm>
            <a:off x="11364686" y="690465"/>
            <a:ext cx="699796" cy="895739"/>
          </a:xfrm>
          <a:prstGeom prst="rightArrow">
            <a:avLst/>
          </a:prstGeom>
        </p:spPr>
        <p:txBody>
          <a:bodyPr rtlCol="0" anchor="ctr">
            <a:spAutoFit/>
          </a:bodyPr>
          <a:lstStyle/>
          <a:p>
            <a:pPr algn="ctr"/>
            <a:endParaRPr lang="it-IT" sz="2400" dirty="0">
              <a:solidFill>
                <a:srgbClr val="303189"/>
              </a:solidFill>
              <a:latin typeface="+mj-lt"/>
            </a:endParaRP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0A18D6F3-2BC1-41F5-BEE3-5E6842CC2AD8}"/>
              </a:ext>
            </a:extLst>
          </p:cNvPr>
          <p:cNvSpPr/>
          <p:nvPr/>
        </p:nvSpPr>
        <p:spPr>
          <a:xfrm>
            <a:off x="5686300" y="2380832"/>
            <a:ext cx="515792" cy="818084"/>
          </a:xfrm>
          <a:prstGeom prst="rightArrow">
            <a:avLst/>
          </a:prstGeom>
          <a:solidFill>
            <a:schemeClr val="accent1"/>
          </a:solidFill>
        </p:spPr>
        <p:txBody>
          <a:bodyPr rtlCol="0" anchor="ctr">
            <a:spAutoFit/>
          </a:bodyPr>
          <a:lstStyle/>
          <a:p>
            <a:pPr algn="ctr"/>
            <a:endParaRPr lang="it-IT" sz="2400" dirty="0">
              <a:solidFill>
                <a:srgbClr val="30318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0756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92530" y="1858667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  <a:latin typeface="Century Gothic"/>
              </a:rPr>
              <a:t>L’investimento sul pensiero, sulla relazione con gli altri, sulla comunità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241480" y="848906"/>
            <a:ext cx="781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rgbClr val="C00000"/>
                </a:solidFill>
                <a:latin typeface="Century Gothic"/>
              </a:rPr>
              <a:t>LA SPECIFICITÀ DELLA SCUOLA </a:t>
            </a:r>
          </a:p>
        </p:txBody>
      </p:sp>
      <p:sp>
        <p:nvSpPr>
          <p:cNvPr id="5" name="Freccia circolare a sinistra 4"/>
          <p:cNvSpPr/>
          <p:nvPr/>
        </p:nvSpPr>
        <p:spPr>
          <a:xfrm rot="19119884">
            <a:off x="7177740" y="1627503"/>
            <a:ext cx="805604" cy="1226547"/>
          </a:xfrm>
          <a:prstGeom prst="curvedLeftArrow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endParaRPr lang="it-IT" sz="2400" dirty="0">
              <a:solidFill>
                <a:srgbClr val="303189"/>
              </a:solidFill>
              <a:latin typeface="Century Gothic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753241" y="2899103"/>
            <a:ext cx="3327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it-IT" sz="2400" dirty="0">
                <a:solidFill>
                  <a:srgbClr val="002060"/>
                </a:solidFill>
                <a:latin typeface="Century Gothic"/>
              </a:rPr>
              <a:t>deve concretizzarsi attraverso il progetto di scuola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032104" y="5229201"/>
            <a:ext cx="2908168" cy="830997"/>
          </a:xfrm>
          <a:prstGeom prst="rect">
            <a:avLst/>
          </a:prstGeom>
          <a:solidFill>
            <a:srgbClr val="CCCC00">
              <a:alpha val="55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  <a:latin typeface="Century Gothic"/>
              </a:rPr>
              <a:t>esperienze </a:t>
            </a:r>
          </a:p>
          <a:p>
            <a:pPr algn="ctr"/>
            <a:r>
              <a:rPr lang="it-IT" sz="2400" dirty="0">
                <a:solidFill>
                  <a:srgbClr val="002060"/>
                </a:solidFill>
                <a:latin typeface="Century Gothic"/>
              </a:rPr>
              <a:t>di apprendimento</a:t>
            </a:r>
          </a:p>
        </p:txBody>
      </p:sp>
      <p:sp>
        <p:nvSpPr>
          <p:cNvPr id="6" name="Freccia in giù 5"/>
          <p:cNvSpPr/>
          <p:nvPr/>
        </p:nvSpPr>
        <p:spPr>
          <a:xfrm>
            <a:off x="7965424" y="4493658"/>
            <a:ext cx="866881" cy="613470"/>
          </a:xfrm>
          <a:prstGeom prst="downArrow">
            <a:avLst/>
          </a:prstGeom>
          <a:solidFill>
            <a:srgbClr val="CCCC00"/>
          </a:solidFill>
        </p:spPr>
        <p:txBody>
          <a:bodyPr rtlCol="0" anchor="ctr">
            <a:spAutoFit/>
          </a:bodyPr>
          <a:lstStyle/>
          <a:p>
            <a:pPr algn="ctr"/>
            <a:endParaRPr lang="it-IT" sz="2400" dirty="0">
              <a:solidFill>
                <a:srgbClr val="303189"/>
              </a:solidFill>
              <a:latin typeface="Century Gothic"/>
            </a:endParaRPr>
          </a:p>
        </p:txBody>
      </p:sp>
      <p:pic>
        <p:nvPicPr>
          <p:cNvPr id="3074" name="Picture 2" descr="C:\Users\cavalloros\Documents\DATI\2016-17\ALTRISPAZI\ALTRISPAZI N. 12 - agosto 2016\aaa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80" y="3143489"/>
            <a:ext cx="3854520" cy="28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3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55845" y="778092"/>
            <a:ext cx="8985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rgbClr val="C00000"/>
                </a:solidFill>
                <a:latin typeface="Century Gothic"/>
              </a:rPr>
              <a:t>SOSTENERE IL PENSIERO DEI BAMBINI</a:t>
            </a:r>
          </a:p>
        </p:txBody>
      </p:sp>
      <p:sp>
        <p:nvSpPr>
          <p:cNvPr id="3" name="Rettangolo 2"/>
          <p:cNvSpPr/>
          <p:nvPr/>
        </p:nvSpPr>
        <p:spPr>
          <a:xfrm>
            <a:off x="2063553" y="1772816"/>
            <a:ext cx="36724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it-IT" sz="2400" dirty="0">
                <a:solidFill>
                  <a:srgbClr val="002060"/>
                </a:solidFill>
                <a:latin typeface="Century Gothic"/>
              </a:rPr>
              <a:t>per alimentare </a:t>
            </a:r>
            <a:r>
              <a:rPr lang="it-IT" sz="2400" b="1" dirty="0">
                <a:solidFill>
                  <a:srgbClr val="CCCC00"/>
                </a:solidFill>
                <a:latin typeface="Century Gothic"/>
              </a:rPr>
              <a:t>responsabilità</a:t>
            </a:r>
            <a:endParaRPr lang="it-IT" sz="2400" dirty="0">
              <a:solidFill>
                <a:srgbClr val="002060"/>
              </a:solidFill>
              <a:latin typeface="Century Gothic"/>
            </a:endParaRPr>
          </a:p>
          <a:p>
            <a:r>
              <a:rPr lang="it-IT" sz="2400" dirty="0">
                <a:solidFill>
                  <a:srgbClr val="002060"/>
                </a:solidFill>
                <a:latin typeface="Century Gothic"/>
              </a:rPr>
              <a:t>    e </a:t>
            </a:r>
            <a:r>
              <a:rPr lang="it-IT" sz="2400" b="1" dirty="0">
                <a:solidFill>
                  <a:srgbClr val="CCCC00"/>
                </a:solidFill>
                <a:latin typeface="Century Gothic"/>
              </a:rPr>
              <a:t>appartenenza</a:t>
            </a:r>
          </a:p>
          <a:p>
            <a:r>
              <a:rPr lang="it-IT" sz="2400" dirty="0">
                <a:solidFill>
                  <a:srgbClr val="002060"/>
                </a:solidFill>
                <a:latin typeface="Century Gothic"/>
              </a:rPr>
              <a:t>    rispetto alla propria</a:t>
            </a:r>
          </a:p>
          <a:p>
            <a:r>
              <a:rPr lang="it-IT" sz="2400" dirty="0">
                <a:solidFill>
                  <a:srgbClr val="002060"/>
                </a:solidFill>
                <a:latin typeface="Century Gothic"/>
              </a:rPr>
              <a:t>    comunità e alle</a:t>
            </a:r>
          </a:p>
          <a:p>
            <a:r>
              <a:rPr lang="it-IT" sz="2400" dirty="0">
                <a:solidFill>
                  <a:srgbClr val="002060"/>
                </a:solidFill>
                <a:latin typeface="Century Gothic"/>
              </a:rPr>
              <a:t>    istituzioni che in essa</a:t>
            </a:r>
          </a:p>
          <a:p>
            <a:r>
              <a:rPr lang="it-IT" sz="2400" dirty="0">
                <a:solidFill>
                  <a:srgbClr val="002060"/>
                </a:solidFill>
                <a:latin typeface="Century Gothic"/>
              </a:rPr>
              <a:t>    operano, come la</a:t>
            </a:r>
          </a:p>
          <a:p>
            <a:r>
              <a:rPr lang="it-IT" sz="2400" dirty="0">
                <a:solidFill>
                  <a:srgbClr val="002060"/>
                </a:solidFill>
                <a:latin typeface="Century Gothic"/>
              </a:rPr>
              <a:t>    scuola </a:t>
            </a:r>
          </a:p>
        </p:txBody>
      </p:sp>
      <p:sp>
        <p:nvSpPr>
          <p:cNvPr id="4" name="Rettangolo 3"/>
          <p:cNvSpPr/>
          <p:nvPr/>
        </p:nvSpPr>
        <p:spPr>
          <a:xfrm>
            <a:off x="6168008" y="3140968"/>
            <a:ext cx="4283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it-IT" sz="2400" dirty="0">
                <a:solidFill>
                  <a:srgbClr val="002060"/>
                </a:solidFill>
                <a:latin typeface="Century Gothic"/>
              </a:rPr>
              <a:t>per sostenere il piacere e l’interesse di </a:t>
            </a:r>
            <a:r>
              <a:rPr lang="it-IT" sz="2400" b="1" dirty="0">
                <a:solidFill>
                  <a:srgbClr val="FF6600"/>
                </a:solidFill>
                <a:latin typeface="Century Gothic"/>
              </a:rPr>
              <a:t>partecipare alla vita pubblica </a:t>
            </a:r>
            <a:r>
              <a:rPr lang="it-IT" sz="2400" dirty="0">
                <a:solidFill>
                  <a:srgbClr val="002060"/>
                </a:solidFill>
                <a:latin typeface="Century Gothic"/>
              </a:rPr>
              <a:t>avendo attenzione al </a:t>
            </a:r>
            <a:r>
              <a:rPr lang="it-IT" sz="2400" b="1" dirty="0">
                <a:solidFill>
                  <a:srgbClr val="FF6600"/>
                </a:solidFill>
                <a:latin typeface="Century Gothic"/>
              </a:rPr>
              <a:t>bene comune </a:t>
            </a:r>
            <a:r>
              <a:rPr lang="it-IT" sz="2400" dirty="0">
                <a:solidFill>
                  <a:srgbClr val="002060"/>
                </a:solidFill>
                <a:latin typeface="Century Gothic"/>
              </a:rPr>
              <a:t>e condividendo con gli altri desideri e progetti</a:t>
            </a:r>
          </a:p>
        </p:txBody>
      </p:sp>
    </p:spTree>
    <p:extLst>
      <p:ext uri="{BB962C8B-B14F-4D97-AF65-F5344CB8AC3E}">
        <p14:creationId xmlns:p14="http://schemas.microsoft.com/office/powerpoint/2010/main" val="193779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BBA4A8-584A-4636-81CA-766EF6523DA8}"/>
              </a:ext>
            </a:extLst>
          </p:cNvPr>
          <p:cNvSpPr txBox="1">
            <a:spLocks/>
          </p:cNvSpPr>
          <p:nvPr/>
        </p:nvSpPr>
        <p:spPr>
          <a:xfrm>
            <a:off x="2495600" y="836712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94C6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La cornice teorica di riferimento nelle scuole associate alla Federazione è:</a:t>
            </a:r>
            <a:b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94C6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94C6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LA TEORIA SOCIO-COSTRUTTIVISTA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EA1081-9CC0-43C9-9FF2-A11AA7E84A53}"/>
              </a:ext>
            </a:extLst>
          </p:cNvPr>
          <p:cNvSpPr txBox="1">
            <a:spLocks/>
          </p:cNvSpPr>
          <p:nvPr/>
        </p:nvSpPr>
        <p:spPr>
          <a:xfrm>
            <a:off x="1820531" y="2388967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Autori: Bruner, Gardner, Pontecorvo, Zucchermaglio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Perché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socio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?...perché l’apprendimento non è esclusivamente individuale, ma nasce e si sviluppa nel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sociale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Perché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costruttivista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? … perché i bambini sono protagonisti attivi nella costruzione delle proprie conoscenze e competenze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090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DB4835BC-3D70-43A7-9BF5-DC34191CFF82}"/>
              </a:ext>
            </a:extLst>
          </p:cNvPr>
          <p:cNvSpPr txBox="1">
            <a:spLocks/>
          </p:cNvSpPr>
          <p:nvPr/>
        </p:nvSpPr>
        <p:spPr>
          <a:xfrm>
            <a:off x="2407796" y="638522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94C6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Ne deriva un’idea di bambini…</a:t>
            </a:r>
          </a:p>
        </p:txBody>
      </p:sp>
      <p:sp>
        <p:nvSpPr>
          <p:cNvPr id="3" name="Segnaposto contenuto 6">
            <a:extLst>
              <a:ext uri="{FF2B5EF4-FFF2-40B4-BE49-F238E27FC236}">
                <a16:creationId xmlns:a16="http://schemas.microsoft.com/office/drawing/2014/main" id="{0046C1B8-ABD2-4801-9808-1520D8236D7E}"/>
              </a:ext>
            </a:extLst>
          </p:cNvPr>
          <p:cNvSpPr txBox="1">
            <a:spLocks/>
          </p:cNvSpPr>
          <p:nvPr/>
        </p:nvSpPr>
        <p:spPr>
          <a:xfrm>
            <a:off x="1564434" y="1958762"/>
            <a:ext cx="3419856" cy="349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Competenti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Multipli 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Sociali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Segnaposto contenuto 1">
            <a:extLst>
              <a:ext uri="{FF2B5EF4-FFF2-40B4-BE49-F238E27FC236}">
                <a16:creationId xmlns:a16="http://schemas.microsoft.com/office/drawing/2014/main" id="{9B90D071-E1F7-4A14-BC02-4D0190B58051}"/>
              </a:ext>
            </a:extLst>
          </p:cNvPr>
          <p:cNvSpPr txBox="1">
            <a:spLocks/>
          </p:cNvSpPr>
          <p:nvPr/>
        </p:nvSpPr>
        <p:spPr>
          <a:xfrm>
            <a:off x="6535975" y="1958762"/>
            <a:ext cx="4240881" cy="42185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it-IT" alt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Bambini che imparano “facendo e partecipando”</a:t>
            </a:r>
          </a:p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None/>
              <a:tabLst/>
              <a:defRPr/>
            </a:pPr>
            <a:endParaRPr kumimoji="0" lang="it-IT" altLang="it-IT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>
                <a:srgbClr val="94C600"/>
              </a:buClr>
              <a:buSzPct val="45000"/>
              <a:buFont typeface="Symbol" charset="2"/>
              <a:buChar char=""/>
              <a:tabLst/>
              <a:defRPr/>
            </a:pPr>
            <a:r>
              <a:rPr kumimoji="0" lang="it-IT" alt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184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Apprendere </a:t>
            </a:r>
            <a:r>
              <a:rPr kumimoji="0" lang="it-IT" alt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00184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partecipando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>
                <a:srgbClr val="94C600"/>
              </a:buClr>
              <a:buSzPct val="45000"/>
              <a:buFont typeface="Symbol" charset="2"/>
              <a:buChar char=""/>
              <a:tabLst/>
              <a:defRPr/>
            </a:pPr>
            <a:endParaRPr kumimoji="0" lang="it-IT" altLang="it-IT" sz="2600" b="0" i="0" u="none" strike="noStrike" kern="1200" cap="none" spc="0" normalizeH="0" baseline="0" noProof="0" dirty="0">
              <a:ln>
                <a:noFill/>
              </a:ln>
              <a:solidFill>
                <a:srgbClr val="00184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15000"/>
              </a:lnSpc>
              <a:spcBef>
                <a:spcPts val="488"/>
              </a:spcBef>
              <a:spcAft>
                <a:spcPts val="0"/>
              </a:spcAft>
              <a:buClr>
                <a:srgbClr val="94C600"/>
              </a:buClr>
              <a:buSzPct val="45000"/>
              <a:buFont typeface="Symbol" charset="2"/>
              <a:buChar char=""/>
              <a:tabLst/>
              <a:defRPr/>
            </a:pPr>
            <a:r>
              <a:rPr kumimoji="0" lang="it-IT" alt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184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Centralità della </a:t>
            </a:r>
            <a:r>
              <a:rPr kumimoji="0" lang="it-IT" alt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00184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progettazione di esperienze significative, motivanti, ricche</a:t>
            </a:r>
            <a:endParaRPr kumimoji="0" lang="it-IT" altLang="it-IT" sz="2600" b="0" i="0" u="none" strike="noStrike" kern="1200" cap="none" spc="0" normalizeH="0" baseline="0" noProof="0" dirty="0">
              <a:ln>
                <a:noFill/>
              </a:ln>
              <a:solidFill>
                <a:srgbClr val="00184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FAFF35E-8FB2-4A5A-B09E-0F732D622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118" y="3375903"/>
            <a:ext cx="3038210" cy="205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58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04653" y="1875918"/>
            <a:ext cx="74738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Blip>
                <a:blip r:embed="rId2"/>
              </a:buBlip>
            </a:pPr>
            <a:r>
              <a:rPr lang="it-IT" sz="2400" dirty="0">
                <a:solidFill>
                  <a:srgbClr val="002060"/>
                </a:solidFill>
              </a:rPr>
              <a:t>osservare</a:t>
            </a:r>
          </a:p>
          <a:p>
            <a:pPr marL="285750" lvl="0" indent="-285750">
              <a:buBlip>
                <a:blip r:embed="rId2"/>
              </a:buBlip>
            </a:pPr>
            <a:r>
              <a:rPr lang="it-IT" sz="2400" dirty="0">
                <a:solidFill>
                  <a:srgbClr val="002060"/>
                </a:solidFill>
              </a:rPr>
              <a:t>ascoltare</a:t>
            </a:r>
          </a:p>
          <a:p>
            <a:pPr marL="285750" lvl="0" indent="-285750">
              <a:buBlip>
                <a:blip r:embed="rId2"/>
              </a:buBlip>
            </a:pPr>
            <a:r>
              <a:rPr lang="it-IT" sz="2400" dirty="0">
                <a:solidFill>
                  <a:srgbClr val="002060"/>
                </a:solidFill>
              </a:rPr>
              <a:t>comprendere </a:t>
            </a:r>
          </a:p>
          <a:p>
            <a:pPr marL="285750" lvl="0" indent="-285750">
              <a:buBlip>
                <a:blip r:embed="rId2"/>
              </a:buBlip>
            </a:pPr>
            <a:r>
              <a:rPr lang="it-IT" sz="2400" dirty="0">
                <a:solidFill>
                  <a:srgbClr val="002060"/>
                </a:solidFill>
              </a:rPr>
              <a:t>costruire contesti di apprendimento ricchi e sollecitanti </a:t>
            </a:r>
          </a:p>
          <a:p>
            <a:pPr marL="285750" lvl="0" indent="-285750">
              <a:buBlip>
                <a:blip r:embed="rId2"/>
              </a:buBlip>
            </a:pPr>
            <a:r>
              <a:rPr lang="it-IT" sz="2400" dirty="0">
                <a:solidFill>
                  <a:srgbClr val="002060"/>
                </a:solidFill>
              </a:rPr>
              <a:t>sostenere la partecipazione di tutti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promuovere la circolazione delle idee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sostenere il ragionamento e lo svolgimento del compito verso le direzioni più produttive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valorizzare il possibile disaccordo</a:t>
            </a:r>
          </a:p>
        </p:txBody>
      </p:sp>
      <p:sp>
        <p:nvSpPr>
          <p:cNvPr id="4" name="Rettangolo 3"/>
          <p:cNvSpPr/>
          <p:nvPr/>
        </p:nvSpPr>
        <p:spPr>
          <a:xfrm>
            <a:off x="2639616" y="404665"/>
            <a:ext cx="96047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RUOLO DELL’INSEGNANTE NELL’INTERAZIONE SOCIALE</a:t>
            </a:r>
          </a:p>
        </p:txBody>
      </p:sp>
      <p:pic>
        <p:nvPicPr>
          <p:cNvPr id="5123" name="Picture 3" descr="C:\Users\cavalloros\Documents\DATI\2013-14\UFFICIO STAMPA\ALTRISPAZI\NUMERO 6 - settembre 2013\A VINCENZO\SUSA - Foto 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4"/>
          <a:stretch/>
        </p:blipFill>
        <p:spPr bwMode="auto">
          <a:xfrm>
            <a:off x="8378472" y="2172921"/>
            <a:ext cx="3382364" cy="269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585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>
        <a:spAutoFit/>
      </a:bodyPr>
      <a:lstStyle>
        <a:defPPr>
          <a:defRPr sz="2400" dirty="0">
            <a:solidFill>
              <a:srgbClr val="303189"/>
            </a:solidFill>
            <a:latin typeface="+mj-lt"/>
          </a:defRPr>
        </a:defPPr>
      </a:lstStyle>
    </a:spDef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rgbClr val="00206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875</Words>
  <Application>Microsoft Office PowerPoint</Application>
  <PresentationFormat>Widescreen</PresentationFormat>
  <Paragraphs>119</Paragraphs>
  <Slides>15</Slides>
  <Notes>2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3" baseType="lpstr">
      <vt:lpstr>Arial</vt:lpstr>
      <vt:lpstr>Arial Unicode MS</vt:lpstr>
      <vt:lpstr>Calibri</vt:lpstr>
      <vt:lpstr>Century Gothic</vt:lpstr>
      <vt:lpstr>Neue Haas Grotesk Text Pro Ultr</vt:lpstr>
      <vt:lpstr>Symbol</vt:lpstr>
      <vt:lpstr>Wingdings 2</vt:lpstr>
      <vt:lpstr>NewsPrint</vt:lpstr>
      <vt:lpstr>QUANDO  I BAMBINI PARTECIPANO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Crescere come cittadini di oggi guardando al  domani</dc:title>
  <dc:creator>Cavalloro Silvia</dc:creator>
  <cp:lastModifiedBy>Cavalloro Silvia</cp:lastModifiedBy>
  <cp:revision>11</cp:revision>
  <dcterms:created xsi:type="dcterms:W3CDTF">2024-03-13T10:37:55Z</dcterms:created>
  <dcterms:modified xsi:type="dcterms:W3CDTF">2024-03-13T13:57:12Z</dcterms:modified>
</cp:coreProperties>
</file>